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venir" panose="020B0604020202020204" charset="0"/>
      <p:regular r:id="rId25"/>
    </p:embeddedFont>
    <p:embeddedFont>
      <p:font typeface="Avenir Bold" panose="020B0604020202020204" charset="0"/>
      <p:regular r:id="rId26"/>
    </p:embeddedFont>
    <p:embeddedFont>
      <p:font typeface="Avenir Italics" panose="020B0604020202020204" charset="0"/>
      <p:regular r:id="rId27"/>
    </p:embeddedFont>
    <p:embeddedFont>
      <p:font typeface="Public San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453" autoAdjust="0"/>
  </p:normalViewPr>
  <p:slideViewPr>
    <p:cSldViewPr>
      <p:cViewPr varScale="1">
        <p:scale>
          <a:sx n="33" d="100"/>
          <a:sy n="33" d="100"/>
        </p:scale>
        <p:origin x="1300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Abimouloud, M. L., Bensid, K., Elleuch, M., Ammar, M. B. and Kherallah, M. (2024) TokenMixer-ViT: Advancing breast cancer diagnosis with hybrid vision transformers. GitHub repository. Available at: https://github.com/author/tokenmixer-vit (Accessed: 15 June 2025).</a:t>
            </a:r>
          </a:p>
          <a:p>
            <a:r>
              <a:rPr lang="en-US"/>
              <a:t>Dee, W., Alaaeldin Ibrahim, R. and Marouli, E. (2024). Histopathological domain adaptation with generative adversarial networks: Bridging the domain gap between thyroid cancer histopathology datasets. PLOS ONE, 19(12), p.e0310417. doi: https://doi.org/10.1371/journal.pone.0310417.</a:t>
            </a:r>
          </a:p>
          <a:p>
            <a:r>
              <a:rPr lang="en-US"/>
              <a:t>Delaire, J., Yzet, C. et al. (2025) ‘ViT for inflammatory bowel disease’, Journal of Crohn’s and Colitis, 19(Suppl 1). doi: 10.1093/ecco-jcc/jjae190.0574.</a:t>
            </a:r>
          </a:p>
          <a:p>
            <a:r>
              <a:rPr lang="en-US"/>
              <a:t>Elif Baykal Kablan and Ayas, S. (2024). StainSWIN: Vision transformer-based stain normalization for histopathology image analysis. Engineering Applications of Artificial Intelligence, 133. doi: https://doi.org/10.1016/j.engappai.2024.108136.</a:t>
            </a:r>
          </a:p>
          <a:p>
            <a:r>
              <a:rPr lang="en-US"/>
              <a:t>Park, S.Y., Ayana, G., Wako, B.D., Jeong, K.C., Yoon, S.D. and Choe, S.W. (2025). Vision Transformers for Low-Quality Histopathological Images: A Case Study on Squamous Cell Carcinoma Margin Classification. Diagnostics, 15(3), p.260. doi: 10.3390/diagnostics15030260.</a:t>
            </a:r>
          </a:p>
          <a:p>
            <a:r>
              <a:rPr lang="en-US"/>
              <a:t>Salvi, M., Branciforti, F., Molinari, F. and Meiburger, K.M. (2024). Generative models for color normalization in digital pathology and dermatology: Advancing the learning paradigm. doi: https://doi.org/10.1016/j.eswa.2023.123105.</a:t>
            </a:r>
          </a:p>
          <a:p>
            <a:r>
              <a:rPr lang="en-US"/>
              <a:t>Wessels, F. et al. (2023). A self-supervised vision transformer to predict survival from histopathology in renal cell carcinoma. World Journal of Urology, 41(8), pp.2233–2241. doi: 10.1007/s00345-023-04489-7.</a:t>
            </a:r>
          </a:p>
          <a:p>
            <a:r>
              <a:rPr lang="en-US"/>
              <a:t>Yan, B., Wen, Z. and Jing, R. (2025) ‘GAN-generated H&amp;E from Raman imaging’, International Journal of Oral Science, 17(1). doi: 10.1038/s41368-025-00346-y.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Dee, W., Alaaeldin Ibrahim, R. and Marouli, E. (2024). Histopathological domain adaptation with generative adversarial networks: Bridging the domain gap between thyroid cancer histopathology datasets. PLOS ONE, 19(12), p.e0310417. doi: https://doi.org/10.1371/journal.pone.0310417.</a:t>
            </a:r>
          </a:p>
          <a:p>
            <a:r>
              <a:rPr lang="en-US"/>
              <a:t>Park, S.Y., Ayana, G., Wako, B.D., Jeong, K.C., Yoon, S.D. and Choe, S.W. (2025). Vision Transformers for Low-Quality Histopathological Images: A Case Study on Squamous Cell Carcinoma Margin Classification. Diagnostics, 15(3), p.260. doi: 10.3390/diagnostics15030260.</a:t>
            </a:r>
          </a:p>
          <a:p>
            <a:r>
              <a:rPr lang="en-US"/>
              <a:t>Salvi, M., Branciforti, F., Molinari, F. and Meiburger, K.M. (2024). Generative models for color normalization in digital pathology and dermatology: Advancing the learning paradigm. doi: https://doi.org/10.1016/j.eswa.2023.123105.</a:t>
            </a:r>
          </a:p>
          <a:p>
            <a:r>
              <a:rPr lang="en-US"/>
              <a:t>Wessels, F. et al. (2023). A self-supervised vision transformer to predict survival from histopathology in renal cell carcinoma. World Journal of Urology, 41(8), pp.2233–2241. doi: 10.1007/s00345-023-04489-7.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Elif Baykal Kablan and Ayas, S. (2024). StainSWIN: Vision transformer-based stain normalization for histopathology image analysis. Engineering Applications of Artificial Intelligence, 133. doi: https://doi.org/10.1016/j.engappai.2024.108136.</a:t>
            </a:r>
          </a:p>
          <a:p>
            <a:r>
              <a:rPr lang="en-US"/>
              <a:t>Guo, X., Li, Y. and Wang, H. (2024) ‘Multi-scale hierarchical vision transformers for gastric cancer classification’, Medical Image Analysis, 103025. doi: 10.1016/j.media.2024.103025.</a:t>
            </a:r>
          </a:p>
          <a:p>
            <a:r>
              <a:rPr lang="en-US"/>
              <a:t>Mansour, A. M. A. et al. (2025) ‘MammoViT for BIRADS classification’, Diagnostics, 15(3), p. 285. doi: 10.3390/diagnostics15030285.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Mansour, A. M. A. et al. (2025) ‘MammoViT for BIRADS classification’, Diagnostics, 15(3), p. 285. doi: 10.3390/diagnostics15030285.</a:t>
            </a:r>
          </a:p>
          <a:p>
            <a:r>
              <a:rPr lang="en-US"/>
              <a:t>Park, S.Y., Ayana, G., Wako, B.D., Jeong, K.C., Yoon, S.D. and Choe, S.W. (2025). Vision Transformers for Low-Quality Histopathological Images: A Case Study on Squamous Cell Carcinoma Margin Classification. Diagnostics, 15(3), p.260. doi: 10.3390/diagnostics15030260.</a:t>
            </a:r>
          </a:p>
          <a:p>
            <a:r>
              <a:rPr lang="en-US"/>
              <a:t>Wessels, F. et al. (2023). A self-supervised vision transformer to predict survival from histopathology in renal cell carcinoma. World Journal of Urology, 41(8), pp.2233–2241. doi: 10.1007/s00345-023-04489-7.</a:t>
            </a:r>
          </a:p>
          <a:p>
            <a:r>
              <a:rPr lang="en-US"/>
              <a:t>Ravi, Chaitra &amp; Matt, Siddesh. (2025). IC-CGAN: Imbalanced class-conditional generative adversarial network with weighted loss function. International Journal of Electrical and Computer Engineering (IJECE). 15. 1632. 10.11591/ijece.v15i2.pp1632-1646.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Dee, W., Alaaeldin Ibrahim, R. and Marouli, E. (2024). Histopathological domain adaptation with generative adversarial networks: Bridging the domain gap between thyroid cancer histopathology datasets. PLOS ONE, 19(12), p.e0310417. doi: https://doi.org/10.1371/journal.pone.0310417.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Dee, W., Alaaeldin Ibrahim, R. and Marouli, E. (2024). Histopathological domain adaptation with generative adversarial networks: Bridging the domain gap between thyroid cancer histopathology datasets. PLOS ONE, 19(12), p.e0310417. doi: https://doi.org/10.1371/journal.pone.0310417.</a:t>
            </a:r>
          </a:p>
          <a:p>
            <a:r>
              <a:rPr lang="en-US"/>
              <a:t>Park, S.Y., Ayana, G., Wako, B.D., Jeong, K.C., Yoon, S.D. and Choe, S.W. (2025). Vision Transformers for Low-Quality Histopathological Images: A Case Study on Squamous Cell Carcinoma Margin Classification. Diagnostics, 15(3), p.260. doi: 10.3390/diagnostics15030260.</a:t>
            </a:r>
          </a:p>
          <a:p>
            <a:r>
              <a:rPr lang="en-US"/>
              <a:t>Salvi, M., Branciforti, F., Molinari, F. and Meiburger, K.M. (2024). Generative models for color normalization in digital pathology and dermatology: Advancing the learning paradigm. doi: https://doi.org/10.1016/j.eswa.2023.123105.</a:t>
            </a:r>
          </a:p>
          <a:p>
            <a:r>
              <a:rPr lang="en-US"/>
              <a:t>Wessels, F. et al. (2023). A self-supervised vision transformer to predict survival from histopathology in renal cell carcinoma. World Journal of Urology, 41(8), pp.2233–2241. doi: 10.1007/s00345-023-04489-7.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Dee, W., Alaaeldin Ibrahim, R. and Marouli, E. (2024). Histopathological domain adaptation with generative adversarial networks: Bridging the domain gap between thyroid cancer histopathology datasets. PLOS ONE, 19(12), p.e0310417. doi: https://doi.org/10.1371/journal.pone.0310417.</a:t>
            </a:r>
          </a:p>
          <a:p>
            <a:r>
              <a:rPr lang="en-US"/>
              <a:t>Salvi, M., Branciforti, F., Molinari, F. and Meiburger, K.M. (2024). Generative models for color normalization in digital pathology and dermatology: Advancing the learning paradigm. doi: https://doi.org/10.1016/j.eswa.2023.123105.</a:t>
            </a:r>
          </a:p>
          <a:p>
            <a:r>
              <a:rPr lang="en-US"/>
              <a:t>Wessels, F. et al. (2023). A self-supervised vision transformer to predict survival from histopathology in renal cell carcinoma. World Journal of Urology, 41(8), pp.2233–2241. doi: 10.1007/s00345-023-04489-7.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1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svg"/><Relationship Id="rId11" Type="http://schemas.openxmlformats.org/officeDocument/2006/relationships/image" Target="../media/image15.jpeg"/><Relationship Id="rId5" Type="http://schemas.openxmlformats.org/officeDocument/2006/relationships/image" Target="../media/image1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3.png"/><Relationship Id="rId1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7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media.2024.103025" TargetMode="External"/><Relationship Id="rId13" Type="http://schemas.openxmlformats.org/officeDocument/2006/relationships/hyperlink" Target="https://doi.org/10.1016/j.eswa.2025.122786" TargetMode="External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doi.org/10.1016/j.engappai.2024.108136" TargetMode="External"/><Relationship Id="rId12" Type="http://schemas.openxmlformats.org/officeDocument/2006/relationships/hyperlink" Target="https://www.researchgate.net/publication/383231612" TargetMode="Externa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hyperlink" Target="https://doi.org/10.1371/journal.pone.0310417" TargetMode="External"/><Relationship Id="rId11" Type="http://schemas.openxmlformats.org/officeDocument/2006/relationships/hyperlink" Target="https://arxiv.org/abs/2501.02922" TargetMode="External"/><Relationship Id="rId5" Type="http://schemas.openxmlformats.org/officeDocument/2006/relationships/hyperlink" Target="https://doi.org/10.1101/2025.01.28.25321234" TargetMode="External"/><Relationship Id="rId10" Type="http://schemas.openxmlformats.org/officeDocument/2006/relationships/hyperlink" Target="https://doi.org/10.1016/j.eswa.2023.123105" TargetMode="External"/><Relationship Id="rId4" Type="http://schemas.openxmlformats.org/officeDocument/2006/relationships/hyperlink" Target="https://github.com/author/tokenmixer-vit" TargetMode="External"/><Relationship Id="rId9" Type="http://schemas.openxmlformats.org/officeDocument/2006/relationships/hyperlink" Target="https://doi.org/10.1201/9781032626345-12" TargetMode="External"/><Relationship Id="rId1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81200" y="-94024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745399" y="3382648"/>
            <a:ext cx="14602234" cy="355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4500" b="1">
                <a:solidFill>
                  <a:srgbClr val="FFFFFF"/>
                </a:solidFill>
                <a:latin typeface="Avenir Bold"/>
                <a:ea typeface="Avenir Bold"/>
                <a:cs typeface="Avenir Bold"/>
                <a:sym typeface="Avenir Bold"/>
              </a:rPr>
              <a:t>A SYSTEMATIC AND REPRODUCIBLE COMPARISON OF VISION TRANSFORMERS (VITS) AND GENERATIVE ADVERSARIAL NETWORKS (GANS) FOR BREAST CANCER SUBTYPE CLASSIFICATION IN HISTOPATHOLOGY</a:t>
            </a:r>
          </a:p>
          <a:p>
            <a:pPr algn="r">
              <a:lnSpc>
                <a:spcPts val="4500"/>
              </a:lnSpc>
            </a:pPr>
            <a:endParaRPr lang="en-US" sz="4500" b="1">
              <a:solidFill>
                <a:srgbClr val="FFFFFF"/>
              </a:solidFill>
              <a:latin typeface="Avenir Bold"/>
              <a:ea typeface="Avenir Bold"/>
              <a:cs typeface="Avenir Bold"/>
              <a:sym typeface="Aveni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03684" y="6564627"/>
            <a:ext cx="5722116" cy="59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70"/>
              </a:lnSpc>
            </a:pPr>
            <a:r>
              <a:rPr lang="en-US" sz="3700" i="1">
                <a:solidFill>
                  <a:srgbClr val="FFFFFF"/>
                </a:solidFill>
                <a:latin typeface="Avenir Italics"/>
                <a:ea typeface="Avenir Italics"/>
                <a:cs typeface="Avenir Italics"/>
                <a:sym typeface="Avenir Italics"/>
              </a:rPr>
              <a:t>Nima Osman</a:t>
            </a:r>
          </a:p>
        </p:txBody>
      </p:sp>
      <p:sp>
        <p:nvSpPr>
          <p:cNvPr id="8" name="Freeform 8"/>
          <p:cNvSpPr/>
          <p:nvPr/>
        </p:nvSpPr>
        <p:spPr>
          <a:xfrm>
            <a:off x="1981200" y="6267450"/>
            <a:ext cx="2880360" cy="4114800"/>
          </a:xfrm>
          <a:custGeom>
            <a:avLst/>
            <a:gdLst/>
            <a:ahLst/>
            <a:cxnLst/>
            <a:rect l="l" t="t" r="r" b="b"/>
            <a:pathLst>
              <a:path w="2880360" h="411480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 rot="-10800000">
            <a:off x="5623560" y="7673106"/>
            <a:ext cx="3422956" cy="2613894"/>
          </a:xfrm>
          <a:custGeom>
            <a:avLst/>
            <a:gdLst/>
            <a:ahLst/>
            <a:cxnLst/>
            <a:rect l="l" t="t" r="r" b="b"/>
            <a:pathLst>
              <a:path w="3422956" h="2613894">
                <a:moveTo>
                  <a:pt x="0" y="0"/>
                </a:moveTo>
                <a:lnTo>
                  <a:pt x="3422956" y="0"/>
                </a:lnTo>
                <a:lnTo>
                  <a:pt x="3422956" y="2613894"/>
                </a:lnTo>
                <a:lnTo>
                  <a:pt x="0" y="2613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B7054562-1792-4619-B6D4-E98D37CCA6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93"/>
    </mc:Choice>
    <mc:Fallback>
      <p:transition spd="slow" advTm="16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131678" y="4267197"/>
            <a:ext cx="8341626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Avenir Bold"/>
                <a:ea typeface="Avenir Bold"/>
                <a:cs typeface="Avenir Bold"/>
                <a:sym typeface="Avenir Bold"/>
              </a:rPr>
              <a:t>METHODOLOGY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02507" y="5448297"/>
            <a:ext cx="6170798" cy="495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</a:pPr>
            <a:r>
              <a:rPr lang="en-US" sz="3000" i="1">
                <a:solidFill>
                  <a:srgbClr val="FFFFFF"/>
                </a:solidFill>
                <a:latin typeface="Avenir Italics"/>
                <a:ea typeface="Avenir Italics"/>
                <a:cs typeface="Avenir Italics"/>
                <a:sym typeface="Avenir Italics"/>
              </a:rPr>
              <a:t>My Strategy</a:t>
            </a:r>
          </a:p>
        </p:txBody>
      </p:sp>
      <p:sp>
        <p:nvSpPr>
          <p:cNvPr id="7" name="Freeform 7"/>
          <p:cNvSpPr/>
          <p:nvPr/>
        </p:nvSpPr>
        <p:spPr>
          <a:xfrm>
            <a:off x="5893678" y="81355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028700" y="8135576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13543121" y="-308824"/>
            <a:ext cx="7549097" cy="8444400"/>
            <a:chOff x="0" y="0"/>
            <a:chExt cx="10065462" cy="11259200"/>
          </a:xfrm>
        </p:grpSpPr>
        <p:sp>
          <p:nvSpPr>
            <p:cNvPr id="10" name="AutoShape 10"/>
            <p:cNvSpPr/>
            <p:nvPr/>
          </p:nvSpPr>
          <p:spPr>
            <a:xfrm flipV="1">
              <a:off x="23020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554040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108506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AutoShape 13"/>
            <p:cNvSpPr/>
            <p:nvPr/>
          </p:nvSpPr>
          <p:spPr>
            <a:xfrm flipV="1">
              <a:off x="161608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214710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AutoShape 15"/>
            <p:cNvSpPr/>
            <p:nvPr/>
          </p:nvSpPr>
          <p:spPr>
            <a:xfrm flipV="1">
              <a:off x="267812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AutoShape 16"/>
            <p:cNvSpPr/>
            <p:nvPr/>
          </p:nvSpPr>
          <p:spPr>
            <a:xfrm flipV="1">
              <a:off x="320914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AutoShape 17"/>
            <p:cNvSpPr/>
            <p:nvPr/>
          </p:nvSpPr>
          <p:spPr>
            <a:xfrm flipV="1">
              <a:off x="374016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AutoShape 18"/>
            <p:cNvSpPr/>
            <p:nvPr/>
          </p:nvSpPr>
          <p:spPr>
            <a:xfrm flipV="1">
              <a:off x="427118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AutoShape 19"/>
            <p:cNvSpPr/>
            <p:nvPr/>
          </p:nvSpPr>
          <p:spPr>
            <a:xfrm flipV="1">
              <a:off x="480220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7C431D3A-3A08-A666-798A-248BBDCFB7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0"/>
    </mc:Choice>
    <mc:Fallback>
      <p:transition spd="slow" advTm="4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7556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9009165" y="1730612"/>
            <a:ext cx="9278835" cy="6959126"/>
          </a:xfrm>
          <a:custGeom>
            <a:avLst/>
            <a:gdLst/>
            <a:ahLst/>
            <a:cxnLst/>
            <a:rect l="l" t="t" r="r" b="b"/>
            <a:pathLst>
              <a:path w="9278835" h="6959126">
                <a:moveTo>
                  <a:pt x="0" y="0"/>
                </a:moveTo>
                <a:lnTo>
                  <a:pt x="9278835" y="0"/>
                </a:lnTo>
                <a:lnTo>
                  <a:pt x="9278835" y="6959126"/>
                </a:lnTo>
                <a:lnTo>
                  <a:pt x="0" y="69591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9" b="-3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417556" y="2251549"/>
            <a:ext cx="6726444" cy="1362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Dataset selection &amp; Preparation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17556" y="4354509"/>
            <a:ext cx="5953371" cy="2997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753" lvl="1" indent="-377876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TCGA-BRCA</a:t>
            </a:r>
          </a:p>
          <a:p>
            <a:pPr marL="755753" lvl="1" indent="-377876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Justification (Mansour et al., 2025)</a:t>
            </a:r>
          </a:p>
          <a:p>
            <a:pPr marL="755753" lvl="1" indent="-377876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Addressing limitations ( Elif et al., 2024)</a:t>
            </a:r>
          </a:p>
          <a:p>
            <a:pPr marL="755753" lvl="1" indent="-377876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Data Handling</a:t>
            </a:r>
          </a:p>
        </p:txBody>
      </p:sp>
      <p:pic>
        <p:nvPicPr>
          <p:cNvPr id="80" name="Audio 79">
            <a:hlinkClick r:id="" action="ppaction://media"/>
            <a:extLst>
              <a:ext uri="{FF2B5EF4-FFF2-40B4-BE49-F238E27FC236}">
                <a16:creationId xmlns:a16="http://schemas.microsoft.com/office/drawing/2014/main" id="{6DC5D758-62E6-DC3B-CE52-07E48775A2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40"/>
    </mc:Choice>
    <mc:Fallback>
      <p:transition spd="slow" advTm="64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-160719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2447828" y="7691708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23950" y="2179979"/>
            <a:ext cx="1975284" cy="1975284"/>
            <a:chOff x="0" y="0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338714" y="-10990"/>
              <a:ext cx="14393428" cy="13737980"/>
            </a:xfrm>
            <a:custGeom>
              <a:avLst/>
              <a:gdLst/>
              <a:ahLst/>
              <a:cxnLst/>
              <a:rect l="l" t="t" r="r" b="b"/>
              <a:pathLst>
                <a:path w="14393428" h="13737980">
                  <a:moveTo>
                    <a:pt x="7196714" y="10990"/>
                  </a:moveTo>
                  <a:cubicBezTo>
                    <a:pt x="4739280" y="0"/>
                    <a:pt x="2463801" y="1304719"/>
                    <a:pt x="1231901" y="3431106"/>
                  </a:cubicBezTo>
                  <a:cubicBezTo>
                    <a:pt x="0" y="5557493"/>
                    <a:pt x="0" y="8180487"/>
                    <a:pt x="1231901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8" y="13737980"/>
                    <a:pt x="11929627" y="12433261"/>
                    <a:pt x="13161527" y="10306874"/>
                  </a:cubicBezTo>
                  <a:cubicBezTo>
                    <a:pt x="14393428" y="8180487"/>
                    <a:pt x="14393428" y="5557493"/>
                    <a:pt x="13161527" y="3431106"/>
                  </a:cubicBezTo>
                  <a:cubicBezTo>
                    <a:pt x="11929627" y="1304719"/>
                    <a:pt x="9654148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223" r="22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23950" y="4852698"/>
            <a:ext cx="1975284" cy="1975284"/>
            <a:chOff x="0" y="0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-338714" y="-10990"/>
              <a:ext cx="14393428" cy="13737980"/>
            </a:xfrm>
            <a:custGeom>
              <a:avLst/>
              <a:gdLst/>
              <a:ahLst/>
              <a:cxnLst/>
              <a:rect l="l" t="t" r="r" b="b"/>
              <a:pathLst>
                <a:path w="14393428" h="13737980">
                  <a:moveTo>
                    <a:pt x="7196714" y="10990"/>
                  </a:moveTo>
                  <a:cubicBezTo>
                    <a:pt x="4739280" y="0"/>
                    <a:pt x="2463801" y="1304719"/>
                    <a:pt x="1231901" y="3431106"/>
                  </a:cubicBezTo>
                  <a:cubicBezTo>
                    <a:pt x="0" y="5557493"/>
                    <a:pt x="0" y="8180487"/>
                    <a:pt x="1231901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8" y="13737980"/>
                    <a:pt x="11929627" y="12433261"/>
                    <a:pt x="13161527" y="10306874"/>
                  </a:cubicBezTo>
                  <a:cubicBezTo>
                    <a:pt x="14393428" y="8180487"/>
                    <a:pt x="14393428" y="5557493"/>
                    <a:pt x="13161527" y="3431106"/>
                  </a:cubicBezTo>
                  <a:cubicBezTo>
                    <a:pt x="11929627" y="1304719"/>
                    <a:pt x="9654148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88183" r="-193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23950" y="7603919"/>
            <a:ext cx="1975284" cy="1975284"/>
            <a:chOff x="0" y="0"/>
            <a:chExt cx="13716000" cy="13716000"/>
          </a:xfrm>
        </p:grpSpPr>
        <p:sp>
          <p:nvSpPr>
            <p:cNvPr id="9" name="Freeform 9"/>
            <p:cNvSpPr/>
            <p:nvPr/>
          </p:nvSpPr>
          <p:spPr>
            <a:xfrm>
              <a:off x="-338714" y="-10990"/>
              <a:ext cx="14393428" cy="13737980"/>
            </a:xfrm>
            <a:custGeom>
              <a:avLst/>
              <a:gdLst/>
              <a:ahLst/>
              <a:cxnLst/>
              <a:rect l="l" t="t" r="r" b="b"/>
              <a:pathLst>
                <a:path w="14393428" h="13737980">
                  <a:moveTo>
                    <a:pt x="7196714" y="10990"/>
                  </a:moveTo>
                  <a:cubicBezTo>
                    <a:pt x="4739280" y="0"/>
                    <a:pt x="2463801" y="1304719"/>
                    <a:pt x="1231901" y="3431106"/>
                  </a:cubicBezTo>
                  <a:cubicBezTo>
                    <a:pt x="0" y="5557493"/>
                    <a:pt x="0" y="8180487"/>
                    <a:pt x="1231901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8" y="13737980"/>
                    <a:pt x="11929627" y="12433261"/>
                    <a:pt x="13161527" y="10306874"/>
                  </a:cubicBezTo>
                  <a:cubicBezTo>
                    <a:pt x="14393428" y="8180487"/>
                    <a:pt x="14393428" y="5557493"/>
                    <a:pt x="13161527" y="3431106"/>
                  </a:cubicBezTo>
                  <a:cubicBezTo>
                    <a:pt x="11929627" y="1304719"/>
                    <a:pt x="9654148" y="0"/>
                    <a:pt x="7196714" y="10990"/>
                  </a:cubicBezTo>
                  <a:close/>
                </a:path>
              </a:pathLst>
            </a:custGeom>
            <a:blipFill>
              <a:blip r:embed="rId11"/>
              <a:stretch>
                <a:fillRect l="223" r="22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378672" y="4550477"/>
            <a:ext cx="1777650" cy="19050"/>
          </a:xfrm>
          <a:prstGeom prst="line">
            <a:avLst/>
          </a:prstGeom>
          <a:ln w="114300" cap="flat">
            <a:solidFill>
              <a:srgbClr val="000000">
                <a:alpha val="47843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-10800000">
            <a:off x="10406083" y="2512127"/>
            <a:ext cx="972589" cy="4114800"/>
          </a:xfrm>
          <a:custGeom>
            <a:avLst/>
            <a:gdLst/>
            <a:ahLst/>
            <a:cxnLst/>
            <a:rect l="l" t="t" r="r" b="b"/>
            <a:pathLst>
              <a:path w="972589" h="4114800">
                <a:moveTo>
                  <a:pt x="0" y="0"/>
                </a:moveTo>
                <a:lnTo>
                  <a:pt x="972589" y="0"/>
                </a:lnTo>
                <a:lnTo>
                  <a:pt x="972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8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887429" y="962005"/>
            <a:ext cx="16230600" cy="889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MODEL IMPLEMENTATION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16592" y="2864406"/>
            <a:ext cx="5953371" cy="56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Baseline ViT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16592" y="5148184"/>
            <a:ext cx="5953371" cy="56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Gan for Augmentation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16592" y="3515421"/>
            <a:ext cx="6858000" cy="1054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(Wessels et al., 2023; Park et al., 2025)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16592" y="5802240"/>
            <a:ext cx="6858000" cy="56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(Ravi and Matt et al., 2025)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16592" y="7899405"/>
            <a:ext cx="5953371" cy="56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Hybrid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16592" y="8553461"/>
            <a:ext cx="6858000" cy="56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(Mansour et al., 2024)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74121" y="4284367"/>
            <a:ext cx="5953371" cy="56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GAN-Augmented ViT</a:t>
            </a:r>
          </a:p>
        </p:txBody>
      </p:sp>
      <p:pic>
        <p:nvPicPr>
          <p:cNvPr id="52" name="Audio 51">
            <a:hlinkClick r:id="" action="ppaction://media"/>
            <a:extLst>
              <a:ext uri="{FF2B5EF4-FFF2-40B4-BE49-F238E27FC236}">
                <a16:creationId xmlns:a16="http://schemas.microsoft.com/office/drawing/2014/main" id="{5B59FB19-4DBD-553F-9393-D8455B1584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759"/>
    </mc:Choice>
    <mc:Fallback>
      <p:transition spd="slow" advTm="92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3963481" y="-952500"/>
            <a:ext cx="2177901" cy="3111287"/>
          </a:xfrm>
          <a:custGeom>
            <a:avLst/>
            <a:gdLst/>
            <a:ahLst/>
            <a:cxnLst/>
            <a:rect l="l" t="t" r="r" b="b"/>
            <a:pathLst>
              <a:path w="2177901" h="3111287">
                <a:moveTo>
                  <a:pt x="0" y="0"/>
                </a:moveTo>
                <a:lnTo>
                  <a:pt x="2177900" y="0"/>
                </a:lnTo>
                <a:lnTo>
                  <a:pt x="2177900" y="3111287"/>
                </a:lnTo>
                <a:lnTo>
                  <a:pt x="0" y="311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2146619" y="8128213"/>
            <a:ext cx="2177901" cy="3111287"/>
          </a:xfrm>
          <a:custGeom>
            <a:avLst/>
            <a:gdLst/>
            <a:ahLst/>
            <a:cxnLst/>
            <a:rect l="l" t="t" r="r" b="b"/>
            <a:pathLst>
              <a:path w="2177901" h="3111287">
                <a:moveTo>
                  <a:pt x="0" y="0"/>
                </a:moveTo>
                <a:lnTo>
                  <a:pt x="2177900" y="0"/>
                </a:lnTo>
                <a:lnTo>
                  <a:pt x="2177900" y="3111287"/>
                </a:lnTo>
                <a:lnTo>
                  <a:pt x="0" y="311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963481" y="8128213"/>
            <a:ext cx="2177901" cy="3111287"/>
          </a:xfrm>
          <a:custGeom>
            <a:avLst/>
            <a:gdLst/>
            <a:ahLst/>
            <a:cxnLst/>
            <a:rect l="l" t="t" r="r" b="b"/>
            <a:pathLst>
              <a:path w="2177901" h="3111287">
                <a:moveTo>
                  <a:pt x="0" y="0"/>
                </a:moveTo>
                <a:lnTo>
                  <a:pt x="2177900" y="0"/>
                </a:lnTo>
                <a:lnTo>
                  <a:pt x="2177900" y="3111287"/>
                </a:lnTo>
                <a:lnTo>
                  <a:pt x="0" y="311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97456" y="564938"/>
            <a:ext cx="17161844" cy="123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0"/>
              </a:lnSpc>
            </a:pPr>
            <a:r>
              <a:rPr lang="en-US" sz="76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TRAINING &amp; REPRODUCIBILITY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87569" y="3889162"/>
            <a:ext cx="6096000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(Dee et al., 2024)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12146619" y="-952500"/>
            <a:ext cx="2177901" cy="3111287"/>
          </a:xfrm>
          <a:custGeom>
            <a:avLst/>
            <a:gdLst/>
            <a:ahLst/>
            <a:cxnLst/>
            <a:rect l="l" t="t" r="r" b="b"/>
            <a:pathLst>
              <a:path w="2177901" h="3111287">
                <a:moveTo>
                  <a:pt x="0" y="0"/>
                </a:moveTo>
                <a:lnTo>
                  <a:pt x="2177900" y="0"/>
                </a:lnTo>
                <a:lnTo>
                  <a:pt x="2177900" y="3111287"/>
                </a:lnTo>
                <a:lnTo>
                  <a:pt x="0" y="311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6236511" y="-1122724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3147431" y="2697902"/>
            <a:ext cx="3810000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FULL TRANSPARANCY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30569" y="2697902"/>
            <a:ext cx="3810000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ADDRESSING INSTABILITY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47431" y="6397838"/>
            <a:ext cx="3810000" cy="56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OPEN SOURCE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30569" y="6397838"/>
            <a:ext cx="3810000" cy="56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ENVIRONMENT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4536548" y="9258300"/>
            <a:ext cx="7549097" cy="8444400"/>
            <a:chOff x="0" y="0"/>
            <a:chExt cx="10065462" cy="11259200"/>
          </a:xfrm>
        </p:grpSpPr>
        <p:sp>
          <p:nvSpPr>
            <p:cNvPr id="14" name="AutoShape 14"/>
            <p:cNvSpPr/>
            <p:nvPr/>
          </p:nvSpPr>
          <p:spPr>
            <a:xfrm flipV="1">
              <a:off x="23020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AutoShape 15"/>
            <p:cNvSpPr/>
            <p:nvPr/>
          </p:nvSpPr>
          <p:spPr>
            <a:xfrm flipV="1">
              <a:off x="554040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AutoShape 16"/>
            <p:cNvSpPr/>
            <p:nvPr/>
          </p:nvSpPr>
          <p:spPr>
            <a:xfrm flipV="1">
              <a:off x="108506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AutoShape 17"/>
            <p:cNvSpPr/>
            <p:nvPr/>
          </p:nvSpPr>
          <p:spPr>
            <a:xfrm flipV="1">
              <a:off x="161608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AutoShape 18"/>
            <p:cNvSpPr/>
            <p:nvPr/>
          </p:nvSpPr>
          <p:spPr>
            <a:xfrm flipV="1">
              <a:off x="214710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AutoShape 19"/>
            <p:cNvSpPr/>
            <p:nvPr/>
          </p:nvSpPr>
          <p:spPr>
            <a:xfrm flipV="1">
              <a:off x="267812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AutoShape 20"/>
            <p:cNvSpPr/>
            <p:nvPr/>
          </p:nvSpPr>
          <p:spPr>
            <a:xfrm flipV="1">
              <a:off x="320914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AutoShape 21"/>
            <p:cNvSpPr/>
            <p:nvPr/>
          </p:nvSpPr>
          <p:spPr>
            <a:xfrm flipV="1">
              <a:off x="374016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AutoShape 22"/>
            <p:cNvSpPr/>
            <p:nvPr/>
          </p:nvSpPr>
          <p:spPr>
            <a:xfrm flipV="1">
              <a:off x="427118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AutoShape 23"/>
            <p:cNvSpPr/>
            <p:nvPr/>
          </p:nvSpPr>
          <p:spPr>
            <a:xfrm flipV="1">
              <a:off x="480220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64" name="Audio 63">
            <a:hlinkClick r:id="" action="ppaction://media"/>
            <a:extLst>
              <a:ext uri="{FF2B5EF4-FFF2-40B4-BE49-F238E27FC236}">
                <a16:creationId xmlns:a16="http://schemas.microsoft.com/office/drawing/2014/main" id="{6F5D1A7F-D99C-FE3D-1058-A4DC0C8642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49"/>
    </mc:Choice>
    <mc:Fallback>
      <p:transition spd="slow" advTm="73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9249" y="1046121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9080" y="0"/>
                  </a:moveTo>
                  <a:lnTo>
                    <a:pt x="4255646" y="0"/>
                  </a:lnTo>
                  <a:cubicBezTo>
                    <a:pt x="4266183" y="0"/>
                    <a:pt x="4274726" y="8542"/>
                    <a:pt x="4274726" y="19080"/>
                  </a:cubicBezTo>
                  <a:lnTo>
                    <a:pt x="4274726" y="2148387"/>
                  </a:lnTo>
                  <a:cubicBezTo>
                    <a:pt x="4274726" y="2158924"/>
                    <a:pt x="4266183" y="2167467"/>
                    <a:pt x="4255646" y="2167467"/>
                  </a:cubicBezTo>
                  <a:lnTo>
                    <a:pt x="19080" y="2167467"/>
                  </a:lnTo>
                  <a:cubicBezTo>
                    <a:pt x="8542" y="2167467"/>
                    <a:pt x="0" y="2158924"/>
                    <a:pt x="0" y="2148387"/>
                  </a:cubicBezTo>
                  <a:lnTo>
                    <a:pt x="0" y="19080"/>
                  </a:lnTo>
                  <a:cubicBezTo>
                    <a:pt x="0" y="8542"/>
                    <a:pt x="8542" y="0"/>
                    <a:pt x="190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CA9AD"/>
              </a:soli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0005" y="3913820"/>
            <a:ext cx="4285796" cy="1614746"/>
            <a:chOff x="0" y="0"/>
            <a:chExt cx="1825253" cy="6876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5253" cy="687695"/>
            </a:xfrm>
            <a:custGeom>
              <a:avLst/>
              <a:gdLst/>
              <a:ahLst/>
              <a:cxnLst/>
              <a:rect l="l" t="t" r="r" b="b"/>
              <a:pathLst>
                <a:path w="1825253" h="687695">
                  <a:moveTo>
                    <a:pt x="92127" y="0"/>
                  </a:moveTo>
                  <a:lnTo>
                    <a:pt x="1733126" y="0"/>
                  </a:lnTo>
                  <a:cubicBezTo>
                    <a:pt x="1784006" y="0"/>
                    <a:pt x="1825253" y="41247"/>
                    <a:pt x="1825253" y="92127"/>
                  </a:cubicBezTo>
                  <a:lnTo>
                    <a:pt x="1825253" y="595568"/>
                  </a:lnTo>
                  <a:cubicBezTo>
                    <a:pt x="1825253" y="620002"/>
                    <a:pt x="1815547" y="643435"/>
                    <a:pt x="1798270" y="660712"/>
                  </a:cubicBezTo>
                  <a:cubicBezTo>
                    <a:pt x="1780992" y="677989"/>
                    <a:pt x="1757560" y="687695"/>
                    <a:pt x="1733126" y="687695"/>
                  </a:cubicBezTo>
                  <a:lnTo>
                    <a:pt x="92127" y="687695"/>
                  </a:lnTo>
                  <a:cubicBezTo>
                    <a:pt x="41247" y="687695"/>
                    <a:pt x="0" y="646448"/>
                    <a:pt x="0" y="595568"/>
                  </a:cubicBezTo>
                  <a:lnTo>
                    <a:pt x="0" y="92127"/>
                  </a:lnTo>
                  <a:cubicBezTo>
                    <a:pt x="0" y="41247"/>
                    <a:pt x="41247" y="0"/>
                    <a:pt x="92127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25253" cy="725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32347" y="3913820"/>
            <a:ext cx="4285796" cy="1614746"/>
            <a:chOff x="0" y="0"/>
            <a:chExt cx="1825253" cy="6876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25253" cy="687695"/>
            </a:xfrm>
            <a:custGeom>
              <a:avLst/>
              <a:gdLst/>
              <a:ahLst/>
              <a:cxnLst/>
              <a:rect l="l" t="t" r="r" b="b"/>
              <a:pathLst>
                <a:path w="1825253" h="687695">
                  <a:moveTo>
                    <a:pt x="92127" y="0"/>
                  </a:moveTo>
                  <a:lnTo>
                    <a:pt x="1733126" y="0"/>
                  </a:lnTo>
                  <a:cubicBezTo>
                    <a:pt x="1784006" y="0"/>
                    <a:pt x="1825253" y="41247"/>
                    <a:pt x="1825253" y="92127"/>
                  </a:cubicBezTo>
                  <a:lnTo>
                    <a:pt x="1825253" y="595568"/>
                  </a:lnTo>
                  <a:cubicBezTo>
                    <a:pt x="1825253" y="620002"/>
                    <a:pt x="1815547" y="643435"/>
                    <a:pt x="1798270" y="660712"/>
                  </a:cubicBezTo>
                  <a:cubicBezTo>
                    <a:pt x="1780992" y="677989"/>
                    <a:pt x="1757560" y="687695"/>
                    <a:pt x="1733126" y="687695"/>
                  </a:cubicBezTo>
                  <a:lnTo>
                    <a:pt x="92127" y="687695"/>
                  </a:lnTo>
                  <a:cubicBezTo>
                    <a:pt x="41247" y="687695"/>
                    <a:pt x="0" y="646448"/>
                    <a:pt x="0" y="595568"/>
                  </a:cubicBezTo>
                  <a:lnTo>
                    <a:pt x="0" y="92127"/>
                  </a:lnTo>
                  <a:cubicBezTo>
                    <a:pt x="0" y="41247"/>
                    <a:pt x="41247" y="0"/>
                    <a:pt x="92127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825253" cy="725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51176" y="3913820"/>
            <a:ext cx="4285796" cy="1614746"/>
            <a:chOff x="0" y="0"/>
            <a:chExt cx="1825253" cy="6876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25253" cy="687695"/>
            </a:xfrm>
            <a:custGeom>
              <a:avLst/>
              <a:gdLst/>
              <a:ahLst/>
              <a:cxnLst/>
              <a:rect l="l" t="t" r="r" b="b"/>
              <a:pathLst>
                <a:path w="1825253" h="687695">
                  <a:moveTo>
                    <a:pt x="92127" y="0"/>
                  </a:moveTo>
                  <a:lnTo>
                    <a:pt x="1733126" y="0"/>
                  </a:lnTo>
                  <a:cubicBezTo>
                    <a:pt x="1784006" y="0"/>
                    <a:pt x="1825253" y="41247"/>
                    <a:pt x="1825253" y="92127"/>
                  </a:cubicBezTo>
                  <a:lnTo>
                    <a:pt x="1825253" y="595568"/>
                  </a:lnTo>
                  <a:cubicBezTo>
                    <a:pt x="1825253" y="620002"/>
                    <a:pt x="1815547" y="643435"/>
                    <a:pt x="1798270" y="660712"/>
                  </a:cubicBezTo>
                  <a:cubicBezTo>
                    <a:pt x="1780992" y="677989"/>
                    <a:pt x="1757560" y="687695"/>
                    <a:pt x="1733126" y="687695"/>
                  </a:cubicBezTo>
                  <a:lnTo>
                    <a:pt x="92127" y="687695"/>
                  </a:lnTo>
                  <a:cubicBezTo>
                    <a:pt x="41247" y="687695"/>
                    <a:pt x="0" y="646448"/>
                    <a:pt x="0" y="595568"/>
                  </a:cubicBezTo>
                  <a:lnTo>
                    <a:pt x="0" y="92127"/>
                  </a:lnTo>
                  <a:cubicBezTo>
                    <a:pt x="0" y="41247"/>
                    <a:pt x="41247" y="0"/>
                    <a:pt x="92127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825253" cy="725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219168" y="6938461"/>
            <a:ext cx="4285796" cy="1614746"/>
            <a:chOff x="0" y="0"/>
            <a:chExt cx="1825253" cy="6876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25253" cy="687695"/>
            </a:xfrm>
            <a:custGeom>
              <a:avLst/>
              <a:gdLst/>
              <a:ahLst/>
              <a:cxnLst/>
              <a:rect l="l" t="t" r="r" b="b"/>
              <a:pathLst>
                <a:path w="1825253" h="687695">
                  <a:moveTo>
                    <a:pt x="92127" y="0"/>
                  </a:moveTo>
                  <a:lnTo>
                    <a:pt x="1733126" y="0"/>
                  </a:lnTo>
                  <a:cubicBezTo>
                    <a:pt x="1784006" y="0"/>
                    <a:pt x="1825253" y="41247"/>
                    <a:pt x="1825253" y="92127"/>
                  </a:cubicBezTo>
                  <a:lnTo>
                    <a:pt x="1825253" y="595568"/>
                  </a:lnTo>
                  <a:cubicBezTo>
                    <a:pt x="1825253" y="620002"/>
                    <a:pt x="1815547" y="643435"/>
                    <a:pt x="1798270" y="660712"/>
                  </a:cubicBezTo>
                  <a:cubicBezTo>
                    <a:pt x="1780992" y="677989"/>
                    <a:pt x="1757560" y="687695"/>
                    <a:pt x="1733126" y="687695"/>
                  </a:cubicBezTo>
                  <a:lnTo>
                    <a:pt x="92127" y="687695"/>
                  </a:lnTo>
                  <a:cubicBezTo>
                    <a:pt x="41247" y="687695"/>
                    <a:pt x="0" y="646448"/>
                    <a:pt x="0" y="595568"/>
                  </a:cubicBezTo>
                  <a:lnTo>
                    <a:pt x="0" y="92127"/>
                  </a:lnTo>
                  <a:cubicBezTo>
                    <a:pt x="0" y="41247"/>
                    <a:pt x="41247" y="0"/>
                    <a:pt x="92127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825253" cy="725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59128" y="6931188"/>
            <a:ext cx="4285796" cy="1614746"/>
            <a:chOff x="0" y="0"/>
            <a:chExt cx="1825253" cy="6876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25253" cy="687695"/>
            </a:xfrm>
            <a:custGeom>
              <a:avLst/>
              <a:gdLst/>
              <a:ahLst/>
              <a:cxnLst/>
              <a:rect l="l" t="t" r="r" b="b"/>
              <a:pathLst>
                <a:path w="1825253" h="687695">
                  <a:moveTo>
                    <a:pt x="92127" y="0"/>
                  </a:moveTo>
                  <a:lnTo>
                    <a:pt x="1733126" y="0"/>
                  </a:lnTo>
                  <a:cubicBezTo>
                    <a:pt x="1784006" y="0"/>
                    <a:pt x="1825253" y="41247"/>
                    <a:pt x="1825253" y="92127"/>
                  </a:cubicBezTo>
                  <a:lnTo>
                    <a:pt x="1825253" y="595568"/>
                  </a:lnTo>
                  <a:cubicBezTo>
                    <a:pt x="1825253" y="620002"/>
                    <a:pt x="1815547" y="643435"/>
                    <a:pt x="1798270" y="660712"/>
                  </a:cubicBezTo>
                  <a:cubicBezTo>
                    <a:pt x="1780992" y="677989"/>
                    <a:pt x="1757560" y="687695"/>
                    <a:pt x="1733126" y="687695"/>
                  </a:cubicBezTo>
                  <a:lnTo>
                    <a:pt x="92127" y="687695"/>
                  </a:lnTo>
                  <a:cubicBezTo>
                    <a:pt x="41247" y="687695"/>
                    <a:pt x="0" y="646448"/>
                    <a:pt x="0" y="595568"/>
                  </a:cubicBezTo>
                  <a:lnTo>
                    <a:pt x="0" y="92127"/>
                  </a:lnTo>
                  <a:cubicBezTo>
                    <a:pt x="0" y="41247"/>
                    <a:pt x="41247" y="0"/>
                    <a:pt x="92127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825253" cy="725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143578" y="4275096"/>
            <a:ext cx="3338651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 b="1">
                <a:solidFill>
                  <a:srgbClr val="FFFFFF"/>
                </a:solidFill>
                <a:latin typeface="Avenir Bold"/>
                <a:ea typeface="Avenir Bold"/>
                <a:cs typeface="Avenir Bold"/>
                <a:sym typeface="Avenir Bold"/>
              </a:rPr>
              <a:t>TASK PERFORMANCE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51176" y="5792997"/>
            <a:ext cx="4572000" cy="84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>
                <a:solidFill>
                  <a:srgbClr val="A6A6A6"/>
                </a:solidFill>
                <a:latin typeface="Avenir"/>
                <a:ea typeface="Avenir"/>
                <a:cs typeface="Avenir"/>
                <a:sym typeface="Avenir"/>
              </a:rPr>
              <a:t>(Salvi and Dee et al., 2024; Park et al., 2025)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19168" y="1648169"/>
            <a:ext cx="9570584" cy="169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COMPREHENSIVE EVALUATION FRAMEWORK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050999" y="5760930"/>
            <a:ext cx="4572000" cy="45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799">
                <a:solidFill>
                  <a:srgbClr val="A6A6A6"/>
                </a:solidFill>
                <a:latin typeface="Avenir"/>
                <a:ea typeface="Avenir"/>
                <a:cs typeface="Avenir"/>
                <a:sym typeface="Avenir"/>
              </a:rPr>
              <a:t>(Wessels et al., 2023)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32347" y="4275096"/>
            <a:ext cx="4285796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 b="1">
                <a:solidFill>
                  <a:srgbClr val="FFFFFF"/>
                </a:solidFill>
                <a:latin typeface="Avenir Bold"/>
                <a:ea typeface="Avenir Bold"/>
                <a:cs typeface="Avenir Bold"/>
                <a:sym typeface="Avenir Bold"/>
              </a:rPr>
              <a:t>CLINICAL RELEVANCE PROXIES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34512" y="4237670"/>
            <a:ext cx="3519124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 b="1">
                <a:solidFill>
                  <a:srgbClr val="FFFFFF"/>
                </a:solidFill>
                <a:latin typeface="Avenir Bold"/>
                <a:ea typeface="Avenir Bold"/>
                <a:cs typeface="Avenir Bold"/>
                <a:sym typeface="Avenir Bold"/>
              </a:rPr>
              <a:t>COMPUTATIONAL EFFICIENCY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19168" y="7493422"/>
            <a:ext cx="428579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 b="1">
                <a:solidFill>
                  <a:srgbClr val="FFFFFF"/>
                </a:solidFill>
                <a:latin typeface="Avenir Bold"/>
                <a:ea typeface="Avenir Bold"/>
                <a:cs typeface="Avenir Bold"/>
                <a:sym typeface="Avenir Bold"/>
              </a:rPr>
              <a:t>GAN QUALITY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59128" y="7493422"/>
            <a:ext cx="428579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 b="1">
                <a:solidFill>
                  <a:srgbClr val="FFFFFF"/>
                </a:solidFill>
                <a:latin typeface="Avenir Bold"/>
                <a:ea typeface="Avenir Bold"/>
                <a:cs typeface="Avenir Bold"/>
                <a:sym typeface="Avenir Bold"/>
              </a:rPr>
              <a:t>ROBUSTNESS</a:t>
            </a:r>
          </a:p>
        </p:txBody>
      </p:sp>
      <p:pic>
        <p:nvPicPr>
          <p:cNvPr id="67" name="Audio 66">
            <a:hlinkClick r:id="" action="ppaction://media"/>
            <a:extLst>
              <a:ext uri="{FF2B5EF4-FFF2-40B4-BE49-F238E27FC236}">
                <a16:creationId xmlns:a16="http://schemas.microsoft.com/office/drawing/2014/main" id="{91B83F3C-F6CD-0E9E-49DE-7745793951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040"/>
    </mc:Choice>
    <mc:Fallback>
      <p:transition spd="slow" advTm="89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74409" y="354127"/>
            <a:ext cx="7462212" cy="1272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7"/>
              </a:lnSpc>
            </a:pPr>
            <a:r>
              <a:rPr lang="en-US" sz="7852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TIMELINE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73544" y="2583046"/>
            <a:ext cx="4400381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3399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SETUP, LITERATURE REVIEW, DATA ACQUISITION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44969" y="4321676"/>
            <a:ext cx="15614331" cy="2810580"/>
            <a:chOff x="0" y="0"/>
            <a:chExt cx="20819109" cy="3747440"/>
          </a:xfrm>
        </p:grpSpPr>
        <p:sp>
          <p:nvSpPr>
            <p:cNvPr id="5" name="Freeform 5"/>
            <p:cNvSpPr/>
            <p:nvPr/>
          </p:nvSpPr>
          <p:spPr>
            <a:xfrm rot="-5400000">
              <a:off x="8535834" y="-8535834"/>
              <a:ext cx="3747440" cy="20819109"/>
            </a:xfrm>
            <a:custGeom>
              <a:avLst/>
              <a:gdLst/>
              <a:ahLst/>
              <a:cxnLst/>
              <a:rect l="l" t="t" r="r" b="b"/>
              <a:pathLst>
                <a:path w="3747440" h="20819109">
                  <a:moveTo>
                    <a:pt x="0" y="0"/>
                  </a:moveTo>
                  <a:lnTo>
                    <a:pt x="3747440" y="0"/>
                  </a:lnTo>
                  <a:lnTo>
                    <a:pt x="3747440" y="20819108"/>
                  </a:lnTo>
                  <a:lnTo>
                    <a:pt x="0" y="20819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50800"/>
              <a:ext cx="5867174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9"/>
                </a:lnSpc>
              </a:pPr>
              <a:r>
                <a:rPr lang="en-US" sz="3399" b="1">
                  <a:solidFill>
                    <a:srgbClr val="FFFFFF"/>
                  </a:solidFill>
                  <a:latin typeface="Avenir Bold"/>
                  <a:ea typeface="Avenir Bold"/>
                  <a:cs typeface="Avenir Bold"/>
                  <a:sym typeface="Avenir Bold"/>
                </a:rPr>
                <a:t>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047887" y="3029466"/>
              <a:ext cx="5867174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9"/>
                </a:lnSpc>
              </a:pPr>
              <a:r>
                <a:rPr lang="en-US" sz="3399" b="1">
                  <a:solidFill>
                    <a:srgbClr val="FFFFFF"/>
                  </a:solidFill>
                  <a:latin typeface="Avenir Bold"/>
                  <a:ea typeface="Avenir Bold"/>
                  <a:cs typeface="Avenir Bold"/>
                  <a:sym typeface="Avenir Bold"/>
                </a:rPr>
                <a:t>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915061" y="3029466"/>
              <a:ext cx="5867174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9"/>
                </a:lnSpc>
              </a:pPr>
              <a:r>
                <a:rPr lang="en-US" sz="3399" b="1">
                  <a:solidFill>
                    <a:srgbClr val="FFFFFF"/>
                  </a:solidFill>
                  <a:latin typeface="Avenir Bold"/>
                  <a:ea typeface="Avenir Bold"/>
                  <a:cs typeface="Avenir Bold"/>
                  <a:sym typeface="Avenir Bold"/>
                </a:rPr>
                <a:t>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4807635" y="3029466"/>
              <a:ext cx="5867174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9"/>
                </a:lnSpc>
              </a:pPr>
              <a:r>
                <a:rPr lang="en-US" sz="3399" b="1">
                  <a:solidFill>
                    <a:srgbClr val="FFFFFF"/>
                  </a:solidFill>
                  <a:latin typeface="Avenir Bold"/>
                  <a:ea typeface="Avenir Bold"/>
                  <a:cs typeface="Avenir Bold"/>
                  <a:sym typeface="Avenir Bold"/>
                </a:rPr>
                <a:t>6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06874" y="111093"/>
              <a:ext cx="5867174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9"/>
                </a:lnSpc>
              </a:pPr>
              <a:r>
                <a:rPr lang="en-US" sz="3399" b="1">
                  <a:solidFill>
                    <a:srgbClr val="FFFFFF"/>
                  </a:solidFill>
                  <a:latin typeface="Avenir Bold"/>
                  <a:ea typeface="Avenir Bold"/>
                  <a:cs typeface="Avenir Bold"/>
                  <a:sym typeface="Avenir Bold"/>
                </a:rPr>
                <a:t>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874048" y="63500"/>
              <a:ext cx="5867174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9"/>
                </a:lnSpc>
              </a:pPr>
              <a:r>
                <a:rPr lang="en-US" sz="3399" b="1">
                  <a:solidFill>
                    <a:srgbClr val="FFFFFF"/>
                  </a:solidFill>
                  <a:latin typeface="Avenir Bold"/>
                  <a:ea typeface="Avenir Bold"/>
                  <a:cs typeface="Avenir Bold"/>
                  <a:sym typeface="Avenir Bold"/>
                </a:rPr>
                <a:t>5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873734" y="7351330"/>
            <a:ext cx="4400381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3399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DATA PREP &amp; INITIAL MODEL IMPLEMENTATION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73924" y="3078346"/>
            <a:ext cx="4400381" cy="101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3399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BASELINE &amp; GAN TRAINING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74114" y="7351330"/>
            <a:ext cx="4400381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3399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COMPARATIVE MODEL TRAINING &amp; EXPERIMENTS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74305" y="3078346"/>
            <a:ext cx="4400381" cy="101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3399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EVALUATION &amp;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74495" y="7322755"/>
            <a:ext cx="4400381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3399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WRITE-UP &amp; DISSEMINATION PREP</a:t>
            </a:r>
          </a:p>
        </p:txBody>
      </p:sp>
      <p:pic>
        <p:nvPicPr>
          <p:cNvPr id="47" name="Audio 46">
            <a:hlinkClick r:id="" action="ppaction://media"/>
            <a:extLst>
              <a:ext uri="{FF2B5EF4-FFF2-40B4-BE49-F238E27FC236}">
                <a16:creationId xmlns:a16="http://schemas.microsoft.com/office/drawing/2014/main" id="{1B44DE5C-A887-FCE0-278E-2DBE7EA643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254"/>
    </mc:Choice>
    <mc:Fallback>
      <p:transition spd="slow" advTm="71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73187" y="2741463"/>
            <a:ext cx="8341626" cy="436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Avenir Bold"/>
                <a:ea typeface="Avenir Bold"/>
                <a:cs typeface="Avenir Bold"/>
                <a:sym typeface="Avenir Bold"/>
              </a:rPr>
              <a:t>EXPECTED OUTCOMES </a:t>
            </a:r>
          </a:p>
          <a:p>
            <a:pPr algn="ctr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Avenir Bold"/>
                <a:ea typeface="Avenir Bold"/>
                <a:cs typeface="Avenir Bold"/>
                <a:sym typeface="Avenir Bold"/>
              </a:rPr>
              <a:t>&amp;</a:t>
            </a:r>
          </a:p>
          <a:p>
            <a:pPr algn="ctr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Avenir Bold"/>
                <a:ea typeface="Avenir Bold"/>
                <a:cs typeface="Avenir Bold"/>
                <a:sym typeface="Avenir Bold"/>
              </a:rPr>
              <a:t>SIGNIFICANCE</a:t>
            </a:r>
          </a:p>
        </p:txBody>
      </p:sp>
      <p:sp>
        <p:nvSpPr>
          <p:cNvPr id="6" name="Freeform 6"/>
          <p:cNvSpPr/>
          <p:nvPr/>
        </p:nvSpPr>
        <p:spPr>
          <a:xfrm>
            <a:off x="5893678" y="81355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028700" y="8135576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13543121" y="-308824"/>
            <a:ext cx="7549097" cy="8444400"/>
            <a:chOff x="0" y="0"/>
            <a:chExt cx="10065462" cy="11259200"/>
          </a:xfrm>
        </p:grpSpPr>
        <p:sp>
          <p:nvSpPr>
            <p:cNvPr id="9" name="AutoShape 9"/>
            <p:cNvSpPr/>
            <p:nvPr/>
          </p:nvSpPr>
          <p:spPr>
            <a:xfrm flipV="1">
              <a:off x="23020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554040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108506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161608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AutoShape 13"/>
            <p:cNvSpPr/>
            <p:nvPr/>
          </p:nvSpPr>
          <p:spPr>
            <a:xfrm flipV="1">
              <a:off x="214710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267812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AutoShape 15"/>
            <p:cNvSpPr/>
            <p:nvPr/>
          </p:nvSpPr>
          <p:spPr>
            <a:xfrm flipV="1">
              <a:off x="320914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AutoShape 16"/>
            <p:cNvSpPr/>
            <p:nvPr/>
          </p:nvSpPr>
          <p:spPr>
            <a:xfrm flipV="1">
              <a:off x="374016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AutoShape 17"/>
            <p:cNvSpPr/>
            <p:nvPr/>
          </p:nvSpPr>
          <p:spPr>
            <a:xfrm flipV="1">
              <a:off x="427118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AutoShape 18"/>
            <p:cNvSpPr/>
            <p:nvPr/>
          </p:nvSpPr>
          <p:spPr>
            <a:xfrm flipV="1">
              <a:off x="480220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477C0ACF-1B78-B8CC-40F9-E7A04CDCB3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9"/>
    </mc:Choice>
    <mc:Fallback>
      <p:transition spd="slow" advTm="4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2050" y="2449237"/>
            <a:ext cx="4400381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SYSTEMIC, REPRODUCIBLE BENCHMARK</a:t>
            </a:r>
          </a:p>
        </p:txBody>
      </p:sp>
      <p:sp>
        <p:nvSpPr>
          <p:cNvPr id="3" name="AutoShape 3"/>
          <p:cNvSpPr/>
          <p:nvPr/>
        </p:nvSpPr>
        <p:spPr>
          <a:xfrm>
            <a:off x="4802430" y="4077386"/>
            <a:ext cx="1175833" cy="1066114"/>
          </a:xfrm>
          <a:prstGeom prst="line">
            <a:avLst/>
          </a:prstGeom>
          <a:ln w="38100" cap="flat">
            <a:solidFill>
              <a:srgbClr val="8CA9AD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4" name="AutoShape 4"/>
          <p:cNvSpPr/>
          <p:nvPr/>
        </p:nvSpPr>
        <p:spPr>
          <a:xfrm flipH="1">
            <a:off x="11522458" y="3892549"/>
            <a:ext cx="1663633" cy="1250951"/>
          </a:xfrm>
          <a:prstGeom prst="line">
            <a:avLst/>
          </a:prstGeom>
          <a:ln w="38100" cap="flat">
            <a:solidFill>
              <a:srgbClr val="8CA9AD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5" name="AutoShape 5"/>
          <p:cNvSpPr/>
          <p:nvPr/>
        </p:nvSpPr>
        <p:spPr>
          <a:xfrm flipH="1" flipV="1">
            <a:off x="11522458" y="6896100"/>
            <a:ext cx="1954262" cy="1350053"/>
          </a:xfrm>
          <a:prstGeom prst="line">
            <a:avLst/>
          </a:prstGeom>
          <a:ln w="38100" cap="flat">
            <a:solidFill>
              <a:srgbClr val="8CA9AD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6" name="AutoShape 6"/>
          <p:cNvSpPr/>
          <p:nvPr/>
        </p:nvSpPr>
        <p:spPr>
          <a:xfrm flipV="1">
            <a:off x="4448128" y="6896100"/>
            <a:ext cx="1679153" cy="1350053"/>
          </a:xfrm>
          <a:prstGeom prst="line">
            <a:avLst/>
          </a:prstGeom>
          <a:ln w="38100" cap="flat">
            <a:solidFill>
              <a:srgbClr val="8CA9AD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5820796" y="5076825"/>
            <a:ext cx="5701662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OUTCOMES &amp;</a:t>
            </a:r>
          </a:p>
          <a:p>
            <a:pPr algn="ctr">
              <a:lnSpc>
                <a:spcPts val="6600"/>
              </a:lnSpc>
            </a:pPr>
            <a:r>
              <a:rPr lang="en-US" sz="60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SIGNIFICANCE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31860" y="1989488"/>
            <a:ext cx="607953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PUBLICLY AVAILABLE AND DOCUMENTED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8361" y="8208053"/>
            <a:ext cx="607953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PRACTIVAL, EVIDENCE-BASED GUIDELINES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36954" y="8208053"/>
            <a:ext cx="607953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CLEAR QUANTITATIVE EVIDENCE</a:t>
            </a:r>
          </a:p>
        </p:txBody>
      </p:sp>
      <p:sp>
        <p:nvSpPr>
          <p:cNvPr id="11" name="AutoShape 11"/>
          <p:cNvSpPr/>
          <p:nvPr/>
        </p:nvSpPr>
        <p:spPr>
          <a:xfrm flipH="1">
            <a:off x="8610599" y="3183288"/>
            <a:ext cx="61027" cy="1563336"/>
          </a:xfrm>
          <a:prstGeom prst="line">
            <a:avLst/>
          </a:prstGeom>
          <a:ln w="38100" cap="flat">
            <a:solidFill>
              <a:srgbClr val="8CA9AD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13186091" y="3000374"/>
            <a:ext cx="6079533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ADDRESSING METHODOLOGY PITFALLS</a:t>
            </a:r>
          </a:p>
        </p:txBody>
      </p:sp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93157AC3-0290-5610-9C3B-B5A5448BD8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822"/>
    </mc:Choice>
    <mc:Fallback>
      <p:transition spd="slow" advTm="78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3963481" y="-952500"/>
            <a:ext cx="2177901" cy="3111287"/>
          </a:xfrm>
          <a:custGeom>
            <a:avLst/>
            <a:gdLst/>
            <a:ahLst/>
            <a:cxnLst/>
            <a:rect l="l" t="t" r="r" b="b"/>
            <a:pathLst>
              <a:path w="2177901" h="3111287">
                <a:moveTo>
                  <a:pt x="0" y="0"/>
                </a:moveTo>
                <a:lnTo>
                  <a:pt x="2177900" y="0"/>
                </a:lnTo>
                <a:lnTo>
                  <a:pt x="2177900" y="3111287"/>
                </a:lnTo>
                <a:lnTo>
                  <a:pt x="0" y="311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2146619" y="8128213"/>
            <a:ext cx="2177901" cy="3111287"/>
          </a:xfrm>
          <a:custGeom>
            <a:avLst/>
            <a:gdLst/>
            <a:ahLst/>
            <a:cxnLst/>
            <a:rect l="l" t="t" r="r" b="b"/>
            <a:pathLst>
              <a:path w="2177901" h="3111287">
                <a:moveTo>
                  <a:pt x="0" y="0"/>
                </a:moveTo>
                <a:lnTo>
                  <a:pt x="2177900" y="0"/>
                </a:lnTo>
                <a:lnTo>
                  <a:pt x="2177900" y="3111287"/>
                </a:lnTo>
                <a:lnTo>
                  <a:pt x="0" y="311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963481" y="8128213"/>
            <a:ext cx="2177901" cy="3111287"/>
          </a:xfrm>
          <a:custGeom>
            <a:avLst/>
            <a:gdLst/>
            <a:ahLst/>
            <a:cxnLst/>
            <a:rect l="l" t="t" r="r" b="b"/>
            <a:pathLst>
              <a:path w="2177901" h="3111287">
                <a:moveTo>
                  <a:pt x="0" y="0"/>
                </a:moveTo>
                <a:lnTo>
                  <a:pt x="2177900" y="0"/>
                </a:lnTo>
                <a:lnTo>
                  <a:pt x="2177900" y="3111287"/>
                </a:lnTo>
                <a:lnTo>
                  <a:pt x="0" y="311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97456" y="564938"/>
            <a:ext cx="17161844" cy="123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0"/>
              </a:lnSpc>
            </a:pPr>
            <a:r>
              <a:rPr lang="en-US" sz="76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ETHICAL CONSIDERATIONS</a:t>
            </a:r>
          </a:p>
        </p:txBody>
      </p:sp>
      <p:sp>
        <p:nvSpPr>
          <p:cNvPr id="6" name="Freeform 6"/>
          <p:cNvSpPr/>
          <p:nvPr/>
        </p:nvSpPr>
        <p:spPr>
          <a:xfrm rot="-10800000">
            <a:off x="12146619" y="-952500"/>
            <a:ext cx="2177901" cy="3111287"/>
          </a:xfrm>
          <a:custGeom>
            <a:avLst/>
            <a:gdLst/>
            <a:ahLst/>
            <a:cxnLst/>
            <a:rect l="l" t="t" r="r" b="b"/>
            <a:pathLst>
              <a:path w="2177901" h="3111287">
                <a:moveTo>
                  <a:pt x="0" y="0"/>
                </a:moveTo>
                <a:lnTo>
                  <a:pt x="2177900" y="0"/>
                </a:lnTo>
                <a:lnTo>
                  <a:pt x="2177900" y="3111287"/>
                </a:lnTo>
                <a:lnTo>
                  <a:pt x="0" y="311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6236511" y="-1122724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2575931" y="3268558"/>
            <a:ext cx="4953000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CONDUCT RESEARCH RESPONSIBLY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30569" y="3268558"/>
            <a:ext cx="3810000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PUBLICBLY AVAILABLE 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37906" y="6337672"/>
            <a:ext cx="3810000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FAIRNESS AND BIAS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33806" y="6337672"/>
            <a:ext cx="5109410" cy="56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TRANSPARENCY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4536548" y="9258300"/>
            <a:ext cx="7549097" cy="8444400"/>
            <a:chOff x="0" y="0"/>
            <a:chExt cx="10065462" cy="11259200"/>
          </a:xfrm>
        </p:grpSpPr>
        <p:sp>
          <p:nvSpPr>
            <p:cNvPr id="13" name="AutoShape 13"/>
            <p:cNvSpPr/>
            <p:nvPr/>
          </p:nvSpPr>
          <p:spPr>
            <a:xfrm flipV="1">
              <a:off x="23020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554040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AutoShape 15"/>
            <p:cNvSpPr/>
            <p:nvPr/>
          </p:nvSpPr>
          <p:spPr>
            <a:xfrm flipV="1">
              <a:off x="108506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AutoShape 16"/>
            <p:cNvSpPr/>
            <p:nvPr/>
          </p:nvSpPr>
          <p:spPr>
            <a:xfrm flipV="1">
              <a:off x="161608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AutoShape 17"/>
            <p:cNvSpPr/>
            <p:nvPr/>
          </p:nvSpPr>
          <p:spPr>
            <a:xfrm flipV="1">
              <a:off x="214710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AutoShape 18"/>
            <p:cNvSpPr/>
            <p:nvPr/>
          </p:nvSpPr>
          <p:spPr>
            <a:xfrm flipV="1">
              <a:off x="267812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AutoShape 19"/>
            <p:cNvSpPr/>
            <p:nvPr/>
          </p:nvSpPr>
          <p:spPr>
            <a:xfrm flipV="1">
              <a:off x="320914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AutoShape 20"/>
            <p:cNvSpPr/>
            <p:nvPr/>
          </p:nvSpPr>
          <p:spPr>
            <a:xfrm flipV="1">
              <a:off x="374016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AutoShape 21"/>
            <p:cNvSpPr/>
            <p:nvPr/>
          </p:nvSpPr>
          <p:spPr>
            <a:xfrm flipV="1">
              <a:off x="427118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AutoShape 22"/>
            <p:cNvSpPr/>
            <p:nvPr/>
          </p:nvSpPr>
          <p:spPr>
            <a:xfrm flipV="1">
              <a:off x="480220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187569" y="4382849"/>
            <a:ext cx="6096000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(Wessels et al., 2023)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04431" y="7549490"/>
            <a:ext cx="6096000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(Dee et al., 2024)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40511" y="6999342"/>
            <a:ext cx="6096000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(Salvi et al., 2024)</a:t>
            </a:r>
          </a:p>
        </p:txBody>
      </p:sp>
      <p:pic>
        <p:nvPicPr>
          <p:cNvPr id="85" name="Audio 84">
            <a:hlinkClick r:id="" action="ppaction://media"/>
            <a:extLst>
              <a:ext uri="{FF2B5EF4-FFF2-40B4-BE49-F238E27FC236}">
                <a16:creationId xmlns:a16="http://schemas.microsoft.com/office/drawing/2014/main" id="{B1DE77B8-8758-7655-9E61-30C7B98FE1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77"/>
    </mc:Choice>
    <mc:Fallback>
      <p:transition spd="slow" advTm="61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374681" y="4619625"/>
            <a:ext cx="10098623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Avenir Bold"/>
                <a:ea typeface="Avenir Bold"/>
                <a:cs typeface="Avenir Bold"/>
                <a:sym typeface="Avenir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02507" y="6200775"/>
            <a:ext cx="6170798" cy="91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</a:pPr>
            <a:r>
              <a:rPr lang="en-US" sz="3000" i="1">
                <a:solidFill>
                  <a:srgbClr val="FFFFFF"/>
                </a:solidFill>
                <a:latin typeface="Avenir Italics"/>
                <a:ea typeface="Avenir Italics"/>
                <a:cs typeface="Avenir Italics"/>
                <a:sym typeface="Avenir Italics"/>
              </a:rPr>
              <a:t>Towards Reliable AI in Histopathology</a:t>
            </a:r>
          </a:p>
        </p:txBody>
      </p:sp>
      <p:sp>
        <p:nvSpPr>
          <p:cNvPr id="7" name="Freeform 7"/>
          <p:cNvSpPr/>
          <p:nvPr/>
        </p:nvSpPr>
        <p:spPr>
          <a:xfrm>
            <a:off x="5893678" y="81355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028700" y="8135576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13543121" y="-308824"/>
            <a:ext cx="7549097" cy="8444400"/>
            <a:chOff x="0" y="0"/>
            <a:chExt cx="10065462" cy="11259200"/>
          </a:xfrm>
        </p:grpSpPr>
        <p:sp>
          <p:nvSpPr>
            <p:cNvPr id="10" name="AutoShape 10"/>
            <p:cNvSpPr/>
            <p:nvPr/>
          </p:nvSpPr>
          <p:spPr>
            <a:xfrm flipV="1">
              <a:off x="23020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554040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108506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AutoShape 13"/>
            <p:cNvSpPr/>
            <p:nvPr/>
          </p:nvSpPr>
          <p:spPr>
            <a:xfrm flipV="1">
              <a:off x="161608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214710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AutoShape 15"/>
            <p:cNvSpPr/>
            <p:nvPr/>
          </p:nvSpPr>
          <p:spPr>
            <a:xfrm flipV="1">
              <a:off x="267812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AutoShape 16"/>
            <p:cNvSpPr/>
            <p:nvPr/>
          </p:nvSpPr>
          <p:spPr>
            <a:xfrm flipV="1">
              <a:off x="320914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AutoShape 17"/>
            <p:cNvSpPr/>
            <p:nvPr/>
          </p:nvSpPr>
          <p:spPr>
            <a:xfrm flipV="1">
              <a:off x="374016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AutoShape 18"/>
            <p:cNvSpPr/>
            <p:nvPr/>
          </p:nvSpPr>
          <p:spPr>
            <a:xfrm flipV="1">
              <a:off x="427118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AutoShape 19"/>
            <p:cNvSpPr/>
            <p:nvPr/>
          </p:nvSpPr>
          <p:spPr>
            <a:xfrm flipV="1">
              <a:off x="480220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9B771F42-DB61-AE32-B8C5-038AE4B9E7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9"/>
    </mc:Choice>
    <mc:Fallback>
      <p:transition spd="slow" advTm="4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1759210" y="6991350"/>
            <a:ext cx="550009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OUTLINE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17556" y="568003"/>
            <a:ext cx="1938412" cy="11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01.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17556" y="2089990"/>
            <a:ext cx="1938412" cy="11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02.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98819" y="871216"/>
            <a:ext cx="6726444" cy="56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1">
                <a:solidFill>
                  <a:srgbClr val="737373"/>
                </a:solidFill>
                <a:latin typeface="Avenir Bold"/>
                <a:ea typeface="Avenir Bold"/>
                <a:cs typeface="Avenir Bold"/>
                <a:sym typeface="Avenir Bold"/>
              </a:rPr>
              <a:t>CURRENT CHALLENGES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55969" y="2393203"/>
            <a:ext cx="6726444" cy="56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1">
                <a:solidFill>
                  <a:srgbClr val="737373"/>
                </a:solidFill>
                <a:latin typeface="Avenir Bold"/>
                <a:ea typeface="Avenir Bold"/>
                <a:cs typeface="Avenir Bold"/>
                <a:sym typeface="Avenir Bold"/>
              </a:rPr>
              <a:t>GAPS IDENTIFIED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17556" y="3611977"/>
            <a:ext cx="1938412" cy="11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03.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55969" y="3915190"/>
            <a:ext cx="6726444" cy="56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1">
                <a:solidFill>
                  <a:srgbClr val="737373"/>
                </a:solidFill>
                <a:latin typeface="Avenir Bold"/>
                <a:ea typeface="Avenir Bold"/>
                <a:cs typeface="Avenir Bold"/>
                <a:sym typeface="Avenir Bold"/>
              </a:rPr>
              <a:t>RESEARCH OBJECTIVES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17556" y="5133963"/>
            <a:ext cx="1938412" cy="11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04.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55969" y="5257786"/>
            <a:ext cx="6726444" cy="1054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1">
                <a:solidFill>
                  <a:srgbClr val="737373"/>
                </a:solidFill>
                <a:latin typeface="Avenir Bold"/>
                <a:ea typeface="Avenir Bold"/>
                <a:cs typeface="Avenir Bold"/>
                <a:sym typeface="Avenir Bold"/>
              </a:rPr>
              <a:t>PROPOSED METHODOLOGY AND DATA SELECTION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2417556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2417556" y="6578592"/>
            <a:ext cx="1938412" cy="11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05.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55969" y="6673842"/>
            <a:ext cx="6726444" cy="1054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1">
                <a:solidFill>
                  <a:srgbClr val="737373"/>
                </a:solidFill>
                <a:latin typeface="Avenir Bold"/>
                <a:ea typeface="Avenir Bold"/>
                <a:cs typeface="Avenir Bold"/>
                <a:sym typeface="Avenir Bold"/>
              </a:rPr>
              <a:t>TIMELINE AND ANTICIPATED OUTCOMES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17556" y="7953375"/>
            <a:ext cx="1938412" cy="11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06.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55969" y="8256588"/>
            <a:ext cx="6726444" cy="56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1">
                <a:solidFill>
                  <a:srgbClr val="737373"/>
                </a:solidFill>
                <a:latin typeface="Avenir Bold"/>
                <a:ea typeface="Avenir Bold"/>
                <a:cs typeface="Avenir Bold"/>
                <a:sym typeface="Avenir Bold"/>
              </a:rPr>
              <a:t>ETHICAL CONSIDERATIONS</a:t>
            </a:r>
          </a:p>
        </p:txBody>
      </p:sp>
      <p:pic>
        <p:nvPicPr>
          <p:cNvPr id="47" name="Audio 46">
            <a:hlinkClick r:id="" action="ppaction://media"/>
            <a:extLst>
              <a:ext uri="{FF2B5EF4-FFF2-40B4-BE49-F238E27FC236}">
                <a16:creationId xmlns:a16="http://schemas.microsoft.com/office/drawing/2014/main" id="{DCE2BB4F-985A-2777-27B2-DCE0E4D773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95"/>
    </mc:Choice>
    <mc:Fallback>
      <p:transition spd="slow" advTm="30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482016" y="-2080942"/>
            <a:ext cx="5450085" cy="4161883"/>
          </a:xfrm>
          <a:custGeom>
            <a:avLst/>
            <a:gdLst/>
            <a:ahLst/>
            <a:cxnLst/>
            <a:rect l="l" t="t" r="r" b="b"/>
            <a:pathLst>
              <a:path w="5450085" h="4161883">
                <a:moveTo>
                  <a:pt x="0" y="0"/>
                </a:moveTo>
                <a:lnTo>
                  <a:pt x="5450085" y="0"/>
                </a:lnTo>
                <a:lnTo>
                  <a:pt x="5450085" y="4161884"/>
                </a:lnTo>
                <a:lnTo>
                  <a:pt x="0" y="4161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87816" y="1638644"/>
            <a:ext cx="8912367" cy="111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0"/>
              </a:lnSpc>
            </a:pPr>
            <a:r>
              <a:rPr lang="en-US" sz="6900" b="1">
                <a:solidFill>
                  <a:srgbClr val="FFFFFF"/>
                </a:solidFill>
                <a:latin typeface="Avenir Bold"/>
                <a:ea typeface="Avenir Bold"/>
                <a:cs typeface="Avenir Bold"/>
                <a:sym typeface="Avenir Bold"/>
              </a:rPr>
              <a:t>CONCLUSION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430282" y="3302355"/>
            <a:ext cx="4499636" cy="1097887"/>
            <a:chOff x="0" y="0"/>
            <a:chExt cx="1185089" cy="2891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85089" cy="289155"/>
            </a:xfrm>
            <a:custGeom>
              <a:avLst/>
              <a:gdLst/>
              <a:ahLst/>
              <a:cxnLst/>
              <a:rect l="l" t="t" r="r" b="b"/>
              <a:pathLst>
                <a:path w="1185089" h="289155">
                  <a:moveTo>
                    <a:pt x="87749" y="0"/>
                  </a:moveTo>
                  <a:lnTo>
                    <a:pt x="1097340" y="0"/>
                  </a:lnTo>
                  <a:cubicBezTo>
                    <a:pt x="1145803" y="0"/>
                    <a:pt x="1185089" y="39287"/>
                    <a:pt x="1185089" y="87749"/>
                  </a:cubicBezTo>
                  <a:lnTo>
                    <a:pt x="1185089" y="201406"/>
                  </a:lnTo>
                  <a:cubicBezTo>
                    <a:pt x="1185089" y="249869"/>
                    <a:pt x="1145803" y="289155"/>
                    <a:pt x="1097340" y="289155"/>
                  </a:cubicBezTo>
                  <a:lnTo>
                    <a:pt x="87749" y="289155"/>
                  </a:lnTo>
                  <a:cubicBezTo>
                    <a:pt x="39287" y="289155"/>
                    <a:pt x="0" y="249869"/>
                    <a:pt x="0" y="201406"/>
                  </a:cubicBezTo>
                  <a:lnTo>
                    <a:pt x="0" y="87749"/>
                  </a:lnTo>
                  <a:cubicBezTo>
                    <a:pt x="0" y="39287"/>
                    <a:pt x="39287" y="0"/>
                    <a:pt x="877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185089" cy="32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556649" y="3435670"/>
            <a:ext cx="4373269" cy="955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IMRPOVE PATIENT CARE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3393548" y="9258300"/>
            <a:ext cx="7549097" cy="8444400"/>
            <a:chOff x="0" y="0"/>
            <a:chExt cx="10065462" cy="11259200"/>
          </a:xfrm>
        </p:grpSpPr>
        <p:sp>
          <p:nvSpPr>
            <p:cNvPr id="12" name="AutoShape 12"/>
            <p:cNvSpPr/>
            <p:nvPr/>
          </p:nvSpPr>
          <p:spPr>
            <a:xfrm flipV="1">
              <a:off x="23020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AutoShape 13"/>
            <p:cNvSpPr/>
            <p:nvPr/>
          </p:nvSpPr>
          <p:spPr>
            <a:xfrm flipV="1">
              <a:off x="554040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108506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AutoShape 15"/>
            <p:cNvSpPr/>
            <p:nvPr/>
          </p:nvSpPr>
          <p:spPr>
            <a:xfrm flipV="1">
              <a:off x="161608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AutoShape 16"/>
            <p:cNvSpPr/>
            <p:nvPr/>
          </p:nvSpPr>
          <p:spPr>
            <a:xfrm flipV="1">
              <a:off x="214710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AutoShape 17"/>
            <p:cNvSpPr/>
            <p:nvPr/>
          </p:nvSpPr>
          <p:spPr>
            <a:xfrm flipV="1">
              <a:off x="2678121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AutoShape 18"/>
            <p:cNvSpPr/>
            <p:nvPr/>
          </p:nvSpPr>
          <p:spPr>
            <a:xfrm flipV="1">
              <a:off x="320914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AutoShape 19"/>
            <p:cNvSpPr/>
            <p:nvPr/>
          </p:nvSpPr>
          <p:spPr>
            <a:xfrm flipV="1">
              <a:off x="374016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AutoShape 20"/>
            <p:cNvSpPr/>
            <p:nvPr/>
          </p:nvSpPr>
          <p:spPr>
            <a:xfrm flipV="1">
              <a:off x="427118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AutoShape 21"/>
            <p:cNvSpPr/>
            <p:nvPr/>
          </p:nvSpPr>
          <p:spPr>
            <a:xfrm flipV="1">
              <a:off x="4802202" y="10735"/>
              <a:ext cx="5240240" cy="11237731"/>
            </a:xfrm>
            <a:prstGeom prst="line">
              <a:avLst/>
            </a:prstGeom>
            <a:ln w="50800" cap="flat">
              <a:solidFill>
                <a:srgbClr val="BBCB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556649" y="7711738"/>
            <a:ext cx="4499636" cy="1097887"/>
            <a:chOff x="0" y="0"/>
            <a:chExt cx="1185089" cy="2891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85089" cy="289155"/>
            </a:xfrm>
            <a:custGeom>
              <a:avLst/>
              <a:gdLst/>
              <a:ahLst/>
              <a:cxnLst/>
              <a:rect l="l" t="t" r="r" b="b"/>
              <a:pathLst>
                <a:path w="1185089" h="289155">
                  <a:moveTo>
                    <a:pt x="87749" y="0"/>
                  </a:moveTo>
                  <a:lnTo>
                    <a:pt x="1097340" y="0"/>
                  </a:lnTo>
                  <a:cubicBezTo>
                    <a:pt x="1145803" y="0"/>
                    <a:pt x="1185089" y="39287"/>
                    <a:pt x="1185089" y="87749"/>
                  </a:cubicBezTo>
                  <a:lnTo>
                    <a:pt x="1185089" y="201406"/>
                  </a:lnTo>
                  <a:cubicBezTo>
                    <a:pt x="1185089" y="249869"/>
                    <a:pt x="1145803" y="289155"/>
                    <a:pt x="1097340" y="289155"/>
                  </a:cubicBezTo>
                  <a:lnTo>
                    <a:pt x="87749" y="289155"/>
                  </a:lnTo>
                  <a:cubicBezTo>
                    <a:pt x="39287" y="289155"/>
                    <a:pt x="0" y="249869"/>
                    <a:pt x="0" y="201406"/>
                  </a:cubicBezTo>
                  <a:lnTo>
                    <a:pt x="0" y="87749"/>
                  </a:lnTo>
                  <a:cubicBezTo>
                    <a:pt x="0" y="39287"/>
                    <a:pt x="39287" y="0"/>
                    <a:pt x="877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185089" cy="32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683015" y="7957466"/>
            <a:ext cx="4373269" cy="51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AIM OF PROPOSAL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626481" y="3328072"/>
            <a:ext cx="4499636" cy="1097887"/>
            <a:chOff x="0" y="0"/>
            <a:chExt cx="1185089" cy="28915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85089" cy="289155"/>
            </a:xfrm>
            <a:custGeom>
              <a:avLst/>
              <a:gdLst/>
              <a:ahLst/>
              <a:cxnLst/>
              <a:rect l="l" t="t" r="r" b="b"/>
              <a:pathLst>
                <a:path w="1185089" h="289155">
                  <a:moveTo>
                    <a:pt x="87749" y="0"/>
                  </a:moveTo>
                  <a:lnTo>
                    <a:pt x="1097340" y="0"/>
                  </a:lnTo>
                  <a:cubicBezTo>
                    <a:pt x="1145803" y="0"/>
                    <a:pt x="1185089" y="39287"/>
                    <a:pt x="1185089" y="87749"/>
                  </a:cubicBezTo>
                  <a:lnTo>
                    <a:pt x="1185089" y="201406"/>
                  </a:lnTo>
                  <a:cubicBezTo>
                    <a:pt x="1185089" y="249869"/>
                    <a:pt x="1145803" y="289155"/>
                    <a:pt x="1097340" y="289155"/>
                  </a:cubicBezTo>
                  <a:lnTo>
                    <a:pt x="87749" y="289155"/>
                  </a:lnTo>
                  <a:cubicBezTo>
                    <a:pt x="39287" y="289155"/>
                    <a:pt x="0" y="249869"/>
                    <a:pt x="0" y="201406"/>
                  </a:cubicBezTo>
                  <a:lnTo>
                    <a:pt x="0" y="87749"/>
                  </a:lnTo>
                  <a:cubicBezTo>
                    <a:pt x="0" y="39287"/>
                    <a:pt x="39287" y="0"/>
                    <a:pt x="877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185089" cy="32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752847" y="3461388"/>
            <a:ext cx="4373269" cy="955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PROMISING FOR HISTOPATHOLOGY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816031" y="7711738"/>
            <a:ext cx="4499636" cy="1097887"/>
            <a:chOff x="0" y="0"/>
            <a:chExt cx="1185089" cy="28915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85089" cy="289155"/>
            </a:xfrm>
            <a:custGeom>
              <a:avLst/>
              <a:gdLst/>
              <a:ahLst/>
              <a:cxnLst/>
              <a:rect l="l" t="t" r="r" b="b"/>
              <a:pathLst>
                <a:path w="1185089" h="289155">
                  <a:moveTo>
                    <a:pt x="87749" y="0"/>
                  </a:moveTo>
                  <a:lnTo>
                    <a:pt x="1097340" y="0"/>
                  </a:lnTo>
                  <a:cubicBezTo>
                    <a:pt x="1145803" y="0"/>
                    <a:pt x="1185089" y="39287"/>
                    <a:pt x="1185089" y="87749"/>
                  </a:cubicBezTo>
                  <a:lnTo>
                    <a:pt x="1185089" y="201406"/>
                  </a:lnTo>
                  <a:cubicBezTo>
                    <a:pt x="1185089" y="249869"/>
                    <a:pt x="1145803" y="289155"/>
                    <a:pt x="1097340" y="289155"/>
                  </a:cubicBezTo>
                  <a:lnTo>
                    <a:pt x="87749" y="289155"/>
                  </a:lnTo>
                  <a:cubicBezTo>
                    <a:pt x="39287" y="289155"/>
                    <a:pt x="0" y="249869"/>
                    <a:pt x="0" y="201406"/>
                  </a:cubicBezTo>
                  <a:lnTo>
                    <a:pt x="0" y="87749"/>
                  </a:lnTo>
                  <a:cubicBezTo>
                    <a:pt x="0" y="39287"/>
                    <a:pt x="39287" y="0"/>
                    <a:pt x="877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185089" cy="32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9942397" y="7957466"/>
            <a:ext cx="4373269" cy="51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ADDRESSING GAPS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733830" y="5337501"/>
            <a:ext cx="4499636" cy="1097887"/>
            <a:chOff x="0" y="0"/>
            <a:chExt cx="1185089" cy="28915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85089" cy="289155"/>
            </a:xfrm>
            <a:custGeom>
              <a:avLst/>
              <a:gdLst/>
              <a:ahLst/>
              <a:cxnLst/>
              <a:rect l="l" t="t" r="r" b="b"/>
              <a:pathLst>
                <a:path w="1185089" h="289155">
                  <a:moveTo>
                    <a:pt x="87749" y="0"/>
                  </a:moveTo>
                  <a:lnTo>
                    <a:pt x="1097340" y="0"/>
                  </a:lnTo>
                  <a:cubicBezTo>
                    <a:pt x="1145803" y="0"/>
                    <a:pt x="1185089" y="39287"/>
                    <a:pt x="1185089" y="87749"/>
                  </a:cubicBezTo>
                  <a:lnTo>
                    <a:pt x="1185089" y="201406"/>
                  </a:lnTo>
                  <a:cubicBezTo>
                    <a:pt x="1185089" y="249869"/>
                    <a:pt x="1145803" y="289155"/>
                    <a:pt x="1097340" y="289155"/>
                  </a:cubicBezTo>
                  <a:lnTo>
                    <a:pt x="87749" y="289155"/>
                  </a:lnTo>
                  <a:cubicBezTo>
                    <a:pt x="39287" y="289155"/>
                    <a:pt x="0" y="249869"/>
                    <a:pt x="0" y="201406"/>
                  </a:cubicBezTo>
                  <a:lnTo>
                    <a:pt x="0" y="87749"/>
                  </a:lnTo>
                  <a:cubicBezTo>
                    <a:pt x="0" y="39287"/>
                    <a:pt x="39287" y="0"/>
                    <a:pt x="877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185089" cy="32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860196" y="5389872"/>
            <a:ext cx="4373269" cy="955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GOAL OF </a:t>
            </a:r>
          </a:p>
          <a:p>
            <a:pPr algn="ctr">
              <a:lnSpc>
                <a:spcPts val="3520"/>
              </a:lnSpc>
            </a:pPr>
            <a:r>
              <a:rPr lang="en-US" sz="32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RESEARCH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1939482" y="5427972"/>
            <a:ext cx="4499636" cy="1097887"/>
            <a:chOff x="0" y="0"/>
            <a:chExt cx="1185089" cy="28915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85089" cy="289155"/>
            </a:xfrm>
            <a:custGeom>
              <a:avLst/>
              <a:gdLst/>
              <a:ahLst/>
              <a:cxnLst/>
              <a:rect l="l" t="t" r="r" b="b"/>
              <a:pathLst>
                <a:path w="1185089" h="289155">
                  <a:moveTo>
                    <a:pt x="87749" y="0"/>
                  </a:moveTo>
                  <a:lnTo>
                    <a:pt x="1097340" y="0"/>
                  </a:lnTo>
                  <a:cubicBezTo>
                    <a:pt x="1145803" y="0"/>
                    <a:pt x="1185089" y="39287"/>
                    <a:pt x="1185089" y="87749"/>
                  </a:cubicBezTo>
                  <a:lnTo>
                    <a:pt x="1185089" y="201406"/>
                  </a:lnTo>
                  <a:cubicBezTo>
                    <a:pt x="1185089" y="249869"/>
                    <a:pt x="1145803" y="289155"/>
                    <a:pt x="1097340" y="289155"/>
                  </a:cubicBezTo>
                  <a:lnTo>
                    <a:pt x="87749" y="289155"/>
                  </a:lnTo>
                  <a:cubicBezTo>
                    <a:pt x="39287" y="289155"/>
                    <a:pt x="0" y="249869"/>
                    <a:pt x="0" y="201406"/>
                  </a:cubicBezTo>
                  <a:lnTo>
                    <a:pt x="0" y="87749"/>
                  </a:lnTo>
                  <a:cubicBezTo>
                    <a:pt x="0" y="39287"/>
                    <a:pt x="39287" y="0"/>
                    <a:pt x="877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185089" cy="32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2065849" y="5737517"/>
            <a:ext cx="4373269" cy="51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GAPS IN RESEARCH</a:t>
            </a:r>
          </a:p>
        </p:txBody>
      </p:sp>
      <p:pic>
        <p:nvPicPr>
          <p:cNvPr id="72" name="Audio 71">
            <a:hlinkClick r:id="" action="ppaction://media"/>
            <a:extLst>
              <a:ext uri="{FF2B5EF4-FFF2-40B4-BE49-F238E27FC236}">
                <a16:creationId xmlns:a16="http://schemas.microsoft.com/office/drawing/2014/main" id="{06B0736E-1CB6-2A92-AF2C-7DCDB6E242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90"/>
    </mc:Choice>
    <mc:Fallback>
      <p:transition spd="slow" advTm="69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076325"/>
            <a:ext cx="18288000" cy="938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Abimouloud, MAbimouloud, M. L., Bensid, K., Elleuch, M., Ammar, M. B. and Kherallah, M. (2024) TokenMixer-ViT: Advancing breast cancer diagnosis with hybrid vision transformers. GitHub repository. Available at: </a:t>
            </a:r>
            <a:r>
              <a:rPr lang="en-US" sz="1599" u="sng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  <a:hlinkClick r:id="rId4" tooltip="https://github.com/author/tokenmixer-vit"/>
              </a:rPr>
              <a:t>https://github.com/author/tokenmixer-vit</a:t>
            </a: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(Accessed: 15 June 2025).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Chaurasia, A. K., Toohey, P. W., Harris, H. C., &amp; Hewitt, A. W. (2025). Multi-resolution vision transformer model for skin cancer subtype classification using histopathology slides. </a:t>
            </a:r>
            <a:r>
              <a:rPr lang="en-US" sz="1599" u="sng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  <a:hlinkClick r:id="rId5" tooltip="https://doi.org/10.1101/2025.01.28.25321234"/>
              </a:rPr>
              <a:t>https://doi.org/10.1101/2025.01.28.25321234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Chen, L., Zhang, W. and Huang, F. (2024) ‘GAN-based virtual staining for frozen sections’, Nature Digital Medicine, 3(1). doi: 10.1038/s44287-023-00012-7.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Dee, W., Alaaeldin Ibrahim, R. and Marouli, E. (2024). Histopathological domain adaptation with generative adversarial networks: Bridging the domain gap between thyroid cancer histopathology datasets. PLOS ONE, 19(12), p.e0310417. doi: </a:t>
            </a:r>
            <a:r>
              <a:rPr lang="en-US" sz="1599" u="sng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  <a:hlinkClick r:id="rId6" tooltip="https://doi.org/10.1371/journal.pone.0310417"/>
              </a:rPr>
              <a:t>https://doi.org/10.1371/journal.pone.0310417</a:t>
            </a: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Delaire, J., Yzet, C. et al. (2025) ‘ViT for inflammatory bowel disease’, Journal of Crohn’s and Colitis, 19(Suppl 1). doi: 10.1093/ecco-jcc/jjae190.0574.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Eghbali, N. and Ghassemi, M. M. (2025) GLoG-CSUnet: Radiomic-enhanced ViTs. arXiv. Available at: arXiv:2501.02788.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Elif Baykal Kablan and Ayas, S. (2024). StainSWIN: Vision transformer-based stain normalization for histopathology image analysis. Engineering Applications of Artificial Intelligence, 133. doi: </a:t>
            </a:r>
            <a:r>
              <a:rPr lang="en-US" sz="1599" u="sng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  <a:hlinkClick r:id="rId7" tooltip="https://doi.org/10.1016/j.engappai.2024.108136"/>
              </a:rPr>
              <a:t>https://doi.org/10.1016/j.engappai.2024.108136</a:t>
            </a: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Guo, X., Li, Y. and Wang, H. (2024) ‘Multi-scale hierarchical vision transformers for gastric cancer classification’, Medical Image Analysis, 103025. doi: </a:t>
            </a:r>
            <a:r>
              <a:rPr lang="en-US" sz="1599" u="sng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  <a:hlinkClick r:id="rId8" tooltip="https://doi.org/10.1016/j.media.2024.103025"/>
              </a:rPr>
              <a:t>10.1016/j.media.2024.103025</a:t>
            </a: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Maheriya, K., Ganatra, A. et al. (2025) ‘XAI-ViT for prostate cancer’, Artificial Intelligence in Oncology. doi: </a:t>
            </a:r>
            <a:r>
              <a:rPr lang="en-US" sz="1599" u="sng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  <a:hlinkClick r:id="rId9" tooltip="https://doi.org/10.1201/9781032626345-12"/>
              </a:rPr>
              <a:t>10.1201/9781032626345-12</a:t>
            </a: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Mansour, A. M. A. et al. (2025) ‘MammoViT for BIRADS classification’, Diagnostics, 15(3), p. 285. doi: 10.3390/diagnostics15030285.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Mouhamed Laid Abimouloud, Khaled Bensid, Elleuch, M., Ammar, M.B. and Monji Kherallah (2025). Advancing breast cancer diagnosis: token vision transformers for faster and accurate classification of histopathology images. Visual Computing for Industry Biomedicine and Art, 8(1). doi:https://doi.org/10.1186/s42492-024-00181-8.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Park, S.Y., Ayana, G., Wako, B.D., Jeong, K.C., Yoon, S.D. and Choe, S.W. (2025). Vision Transformers for Low-Quality Histopathological Images: A Case Study on Squamous Cell Carcinoma Margin Classification. Diagnostics, 15(3), p.260. doi: 10.3390/diagnostics15030260.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Ravi, Chaitra &amp; Matt, Siddesh. (2025). IC-CGAN: Imbalanced class-conditional generative adversarial network with weighted loss function. International Journal of Electrical and Computer Engineering (IJECE). 15. 1632. 10.11591/ijece.v15i2.pp1632-1646. 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Saad, A., Ghatwary, N. and El-Mahallawy, M. S. (2025) ‘IHC-GAN: H&amp;E-to-IHC translation’, BMC Medical Imaging, 25(1). doi: 10.1186/s12880-024-01522-y.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Salvi, M., Branciforti, F., Molinari, F. and Meiburger, K.M. (2024). Generative models for color normalization in digital pathology and dermatology: Advancing the learning paradigm. doi: </a:t>
            </a:r>
            <a:r>
              <a:rPr lang="en-US" sz="1599" u="sng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  <a:hlinkClick r:id="rId10" tooltip="https://doi.org/10.1016/j.eswa.2023.123105"/>
              </a:rPr>
              <a:t>https://doi.org/10.1016/j.eswa.2023.123105</a:t>
            </a: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Springenberg, M., Frommholz, A., Wenzel, M., Weicken, E., Ma, J., &amp; Strodthoff, N. (2023). From modern CNNs to vision transformers: Assessing the performance, robustness, and classification strategies of deep learning models in histopathology. Medical Image Analysis, 87, 102809. https://doi.org/10.1016/j.media.2023.102809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Sun, S., Tessier, L. and Baumgartner, C. F. (2025) Label-free vision transformers for gigapixel histopathology. arXiv preprint. Available at: </a:t>
            </a:r>
            <a:r>
              <a:rPr lang="en-US" sz="1599" u="sng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  <a:hlinkClick r:id="rId11" tooltip="https://arxiv.org/abs/2501.02922"/>
              </a:rPr>
              <a:t>arXiv:2501.02922</a:t>
            </a: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Von Wangenheim, A. and Pereira, R. (2024) A systematic review of vision transformers in histopathology. ResearchGate. Available at: </a:t>
            </a:r>
            <a:r>
              <a:rPr lang="en-US" sz="1599" u="sng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  <a:hlinkClick r:id="rId12" tooltip="https://www.researchgate.net/publication/383231612"/>
              </a:rPr>
              <a:t>https://www.researchgate.net/publication/383231612</a:t>
            </a: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(Accessed: 15 June 2025).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Wang, T. and Li, J. (2025) ‘Grad-Attn ViT for lymph node metastasis’, Expert Systems with Applications, 122786. doi: </a:t>
            </a:r>
            <a:r>
              <a:rPr lang="en-US" sz="1599" u="sng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  <a:hlinkClick r:id="rId13" tooltip="https://doi.org/10.1016/j.eswa.2025.122786"/>
              </a:rPr>
              <a:t>10.1016/j.eswa.2025.122786</a:t>
            </a: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Wessels, F. et al. (2023). A self-supervised vision transformer to predict survival from histopathology in renal cell carcinoma. World Journal of Urology, 41(8), pp.2233–2241. doi: 10.1007/s00345-023-04489-7.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Yan, B., Wen, Z. and Jing, R. (2025) ‘GAN-generated H&amp;E from Raman imaging’, International Journal of Oral Science, 17(1). doi: 10.1038/s41368-025-00346-y.</a:t>
            </a:r>
          </a:p>
          <a:p>
            <a:pPr algn="just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1085850" y="238125"/>
            <a:ext cx="6079533" cy="702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9"/>
              </a:lnSpc>
            </a:pPr>
            <a:r>
              <a:rPr lang="en-US" sz="4299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REFERENCES: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2678E62-C40B-5563-FF9E-B80CABD1C7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8"/>
    </mc:Choice>
    <mc:Fallback>
      <p:transition spd="slow" advTm="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81200" y="-94024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981200" y="6267450"/>
            <a:ext cx="2880360" cy="4114800"/>
          </a:xfrm>
          <a:custGeom>
            <a:avLst/>
            <a:gdLst/>
            <a:ahLst/>
            <a:cxnLst/>
            <a:rect l="l" t="t" r="r" b="b"/>
            <a:pathLst>
              <a:path w="2880360" h="411480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245946" y="2882894"/>
            <a:ext cx="10620170" cy="1908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0"/>
              </a:lnSpc>
            </a:pPr>
            <a:r>
              <a:rPr lang="en-US" sz="12500" b="1">
                <a:solidFill>
                  <a:srgbClr val="FFFFFF"/>
                </a:solidFill>
                <a:latin typeface="Avenir Bold"/>
                <a:ea typeface="Avenir Bold"/>
                <a:cs typeface="Avenir Bold"/>
                <a:sym typeface="Avenir Bold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5623560" y="7673106"/>
            <a:ext cx="3422956" cy="2613894"/>
          </a:xfrm>
          <a:custGeom>
            <a:avLst/>
            <a:gdLst/>
            <a:ahLst/>
            <a:cxnLst/>
            <a:rect l="l" t="t" r="r" b="b"/>
            <a:pathLst>
              <a:path w="3422956" h="2613894">
                <a:moveTo>
                  <a:pt x="0" y="0"/>
                </a:moveTo>
                <a:lnTo>
                  <a:pt x="3422956" y="0"/>
                </a:lnTo>
                <a:lnTo>
                  <a:pt x="3422956" y="2613894"/>
                </a:lnTo>
                <a:lnTo>
                  <a:pt x="0" y="2613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4D88F01-BADB-D542-C9A2-D200779EA1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7"/>
    </mc:Choice>
    <mc:Fallback>
      <p:transition spd="slow" advTm="2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9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028700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28700" y="2980052"/>
            <a:ext cx="16230600" cy="258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99"/>
              </a:lnSpc>
            </a:pPr>
            <a:r>
              <a:rPr lang="en-US" sz="15999" b="1">
                <a:solidFill>
                  <a:srgbClr val="FFFFFF"/>
                </a:solidFill>
                <a:latin typeface="Avenir Bold"/>
                <a:ea typeface="Avenir Bold"/>
                <a:cs typeface="Avenir Bold"/>
                <a:sym typeface="Avenir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82001" y="5526402"/>
            <a:ext cx="13123998" cy="111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7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The challenge and opportunity in Computational Histopathology</a:t>
            </a: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EA2C09BC-28F1-1074-DF1B-7BE3D37700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0"/>
    </mc:Choice>
    <mc:Fallback>
      <p:transition spd="slow" advTm="4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7556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0044047" y="1187639"/>
            <a:ext cx="10972800" cy="8229600"/>
          </a:xfrm>
          <a:custGeom>
            <a:avLst/>
            <a:gdLst/>
            <a:ahLst/>
            <a:cxnLst/>
            <a:rect l="l" t="t" r="r" b="b"/>
            <a:pathLst>
              <a:path w="10972800" h="8229600">
                <a:moveTo>
                  <a:pt x="0" y="0"/>
                </a:moveTo>
                <a:lnTo>
                  <a:pt x="10972800" y="0"/>
                </a:lnTo>
                <a:lnTo>
                  <a:pt x="10972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57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28700" y="2251549"/>
            <a:ext cx="8115300" cy="733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PROBLEM AND MOTIVATION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0565" y="3505383"/>
            <a:ext cx="5953371" cy="591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753" lvl="1" indent="-377876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Gold standard for disease diagnosis, especially in oncology.</a:t>
            </a:r>
          </a:p>
          <a:p>
            <a:pPr marL="755753" lvl="1" indent="-377876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Manual examination is labour-intensive, subjective, and inefficient in high-volume settings.</a:t>
            </a:r>
          </a:p>
          <a:p>
            <a:pPr marL="755753" lvl="1" indent="-377876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Deep learning (DL) automates histopathology with high accuracy.</a:t>
            </a:r>
          </a:p>
          <a:p>
            <a:pPr algn="l">
              <a:lnSpc>
                <a:spcPts val="3850"/>
              </a:lnSpc>
            </a:pPr>
            <a:endParaRPr lang="en-US" sz="3500">
              <a:solidFill>
                <a:srgbClr val="73737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6" name="Audio 65">
            <a:hlinkClick r:id="" action="ppaction://media"/>
            <a:extLst>
              <a:ext uri="{FF2B5EF4-FFF2-40B4-BE49-F238E27FC236}">
                <a16:creationId xmlns:a16="http://schemas.microsoft.com/office/drawing/2014/main" id="{7796C46D-2DB0-3B62-B2C3-F564D59E49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47"/>
    </mc:Choice>
    <mc:Fallback>
      <p:transition spd="slow" advTm="44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9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028700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28700" y="2980052"/>
            <a:ext cx="16230600" cy="481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99"/>
              </a:lnSpc>
            </a:pPr>
            <a:r>
              <a:rPr lang="en-US" sz="15999" b="1">
                <a:solidFill>
                  <a:srgbClr val="FFFFFF"/>
                </a:solidFill>
                <a:latin typeface="Avenir Bold"/>
                <a:ea typeface="Avenir Bold"/>
                <a:cs typeface="Avenir Bold"/>
                <a:sym typeface="Avenir Bold"/>
              </a:rPr>
              <a:t>KNOWLEDGE GAP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73D30836-25C3-6F0E-E8F0-406F7652A9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6"/>
    </mc:Choice>
    <mc:Fallback>
      <p:transition spd="slow" advTm="4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0419457" y="6125117"/>
            <a:ext cx="5450085" cy="4161883"/>
          </a:xfrm>
          <a:custGeom>
            <a:avLst/>
            <a:gdLst/>
            <a:ahLst/>
            <a:cxnLst/>
            <a:rect l="l" t="t" r="r" b="b"/>
            <a:pathLst>
              <a:path w="5450085" h="4161883">
                <a:moveTo>
                  <a:pt x="0" y="0"/>
                </a:moveTo>
                <a:lnTo>
                  <a:pt x="5450086" y="0"/>
                </a:lnTo>
                <a:lnTo>
                  <a:pt x="5450086" y="4161883"/>
                </a:lnTo>
                <a:lnTo>
                  <a:pt x="0" y="41618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0800000">
            <a:off x="11061889" y="-806818"/>
            <a:ext cx="4165223" cy="5950318"/>
          </a:xfrm>
          <a:custGeom>
            <a:avLst/>
            <a:gdLst/>
            <a:ahLst/>
            <a:cxnLst/>
            <a:rect l="l" t="t" r="r" b="b"/>
            <a:pathLst>
              <a:path w="4165223" h="5950318">
                <a:moveTo>
                  <a:pt x="0" y="0"/>
                </a:moveTo>
                <a:lnTo>
                  <a:pt x="4165222" y="0"/>
                </a:lnTo>
                <a:lnTo>
                  <a:pt x="4165222" y="5950318"/>
                </a:lnTo>
                <a:lnTo>
                  <a:pt x="0" y="59503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9144000" y="2025466"/>
            <a:ext cx="8656513" cy="7070914"/>
          </a:xfrm>
          <a:custGeom>
            <a:avLst/>
            <a:gdLst/>
            <a:ahLst/>
            <a:cxnLst/>
            <a:rect l="l" t="t" r="r" b="b"/>
            <a:pathLst>
              <a:path w="8656513" h="7070914">
                <a:moveTo>
                  <a:pt x="0" y="0"/>
                </a:moveTo>
                <a:lnTo>
                  <a:pt x="8656513" y="0"/>
                </a:lnTo>
                <a:lnTo>
                  <a:pt x="8656513" y="7070914"/>
                </a:lnTo>
                <a:lnTo>
                  <a:pt x="0" y="70709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2417556" y="2251549"/>
            <a:ext cx="6726444" cy="1362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PERFORMANCE &amp; COMPARISON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17556" y="4572490"/>
            <a:ext cx="5953371" cy="348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753" lvl="1" indent="-377876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ViTs (Abimouloud, Park et al., 2025, Wessels et al, 2023)</a:t>
            </a:r>
          </a:p>
          <a:p>
            <a:pPr marL="755753" lvl="1" indent="-377876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GANs (Yan et al., 2025; Dee et al., 2024)</a:t>
            </a:r>
          </a:p>
          <a:p>
            <a:pPr marL="755753" lvl="1" indent="-377876" algn="l">
              <a:lnSpc>
                <a:spcPts val="3850"/>
              </a:lnSpc>
              <a:buFont typeface="Arial"/>
              <a:buChar char="•"/>
            </a:pPr>
            <a:r>
              <a:rPr lang="en-US" sz="35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Lack of systemic comparison</a:t>
            </a:r>
          </a:p>
        </p:txBody>
      </p:sp>
      <p:pic>
        <p:nvPicPr>
          <p:cNvPr id="61" name="Audio 60">
            <a:hlinkClick r:id="" action="ppaction://media"/>
            <a:extLst>
              <a:ext uri="{FF2B5EF4-FFF2-40B4-BE49-F238E27FC236}">
                <a16:creationId xmlns:a16="http://schemas.microsoft.com/office/drawing/2014/main" id="{A69FE4DD-261E-7757-3466-102FF094C2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2"/>
    </mc:Choice>
    <mc:Fallback>
      <p:transition spd="slow" advTm="60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7556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5400000">
            <a:off x="13482016" y="-2080942"/>
            <a:ext cx="5450085" cy="4161883"/>
          </a:xfrm>
          <a:custGeom>
            <a:avLst/>
            <a:gdLst/>
            <a:ahLst/>
            <a:cxnLst/>
            <a:rect l="l" t="t" r="r" b="b"/>
            <a:pathLst>
              <a:path w="5450085" h="4161883">
                <a:moveTo>
                  <a:pt x="0" y="0"/>
                </a:moveTo>
                <a:lnTo>
                  <a:pt x="5450085" y="0"/>
                </a:lnTo>
                <a:lnTo>
                  <a:pt x="5450085" y="4161884"/>
                </a:lnTo>
                <a:lnTo>
                  <a:pt x="0" y="41618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2258014" y="705773"/>
            <a:ext cx="4337003" cy="4381440"/>
          </a:xfrm>
          <a:custGeom>
            <a:avLst/>
            <a:gdLst/>
            <a:ahLst/>
            <a:cxnLst/>
            <a:rect l="l" t="t" r="r" b="b"/>
            <a:pathLst>
              <a:path w="4337003" h="4381440">
                <a:moveTo>
                  <a:pt x="0" y="0"/>
                </a:moveTo>
                <a:lnTo>
                  <a:pt x="4337003" y="0"/>
                </a:lnTo>
                <a:lnTo>
                  <a:pt x="4337003" y="4381440"/>
                </a:lnTo>
                <a:lnTo>
                  <a:pt x="0" y="43814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5400000">
            <a:off x="13482016" y="8206058"/>
            <a:ext cx="5450085" cy="4161883"/>
          </a:xfrm>
          <a:custGeom>
            <a:avLst/>
            <a:gdLst/>
            <a:ahLst/>
            <a:cxnLst/>
            <a:rect l="l" t="t" r="r" b="b"/>
            <a:pathLst>
              <a:path w="5450085" h="4161883">
                <a:moveTo>
                  <a:pt x="0" y="0"/>
                </a:moveTo>
                <a:lnTo>
                  <a:pt x="5450085" y="0"/>
                </a:lnTo>
                <a:lnTo>
                  <a:pt x="5450085" y="4161884"/>
                </a:lnTo>
                <a:lnTo>
                  <a:pt x="0" y="41618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2248489" y="5305425"/>
            <a:ext cx="4337003" cy="4651104"/>
          </a:xfrm>
          <a:custGeom>
            <a:avLst/>
            <a:gdLst/>
            <a:ahLst/>
            <a:cxnLst/>
            <a:rect l="l" t="t" r="r" b="b"/>
            <a:pathLst>
              <a:path w="4337003" h="4651104">
                <a:moveTo>
                  <a:pt x="0" y="0"/>
                </a:moveTo>
                <a:lnTo>
                  <a:pt x="4337003" y="0"/>
                </a:lnTo>
                <a:lnTo>
                  <a:pt x="4337003" y="4651104"/>
                </a:lnTo>
                <a:lnTo>
                  <a:pt x="0" y="46511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2804093" y="1353437"/>
            <a:ext cx="6726444" cy="1710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7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METHODOLOGY DEFICIENCIES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14793" y="3468791"/>
            <a:ext cx="7449315" cy="46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289" lvl="1" indent="-442645" algn="l">
              <a:lnSpc>
                <a:spcPts val="4510"/>
              </a:lnSpc>
              <a:buFont typeface="Arial"/>
              <a:buChar char="•"/>
            </a:pPr>
            <a:r>
              <a:rPr lang="en-US" sz="41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Reproducibility crisis (Salvi et al., 2024)</a:t>
            </a:r>
          </a:p>
          <a:p>
            <a:pPr marL="885289" lvl="1" indent="-442645" algn="l">
              <a:lnSpc>
                <a:spcPts val="4510"/>
              </a:lnSpc>
              <a:buFont typeface="Arial"/>
              <a:buChar char="•"/>
            </a:pPr>
            <a:r>
              <a:rPr lang="en-US" sz="41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Incomplete evaluation (Salvi and Dee et al., 2024)(Park et al., 2025;Wessels et al., 2023)</a:t>
            </a:r>
          </a:p>
          <a:p>
            <a:pPr marL="885289" lvl="1" indent="-442645" algn="l">
              <a:lnSpc>
                <a:spcPts val="4510"/>
              </a:lnSpc>
              <a:buFont typeface="Arial"/>
              <a:buChar char="•"/>
            </a:pPr>
            <a:r>
              <a:rPr lang="en-US" sz="41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Persistent technical challenges </a:t>
            </a:r>
          </a:p>
        </p:txBody>
      </p:sp>
      <p:pic>
        <p:nvPicPr>
          <p:cNvPr id="78" name="Audio 77">
            <a:hlinkClick r:id="" action="ppaction://media"/>
            <a:extLst>
              <a:ext uri="{FF2B5EF4-FFF2-40B4-BE49-F238E27FC236}">
                <a16:creationId xmlns:a16="http://schemas.microsoft.com/office/drawing/2014/main" id="{0A948C96-4DD0-85D1-6F45-8646C94945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219"/>
    </mc:Choice>
    <mc:Fallback>
      <p:transition spd="slow" advTm="91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893678" y="81355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028700" y="8135576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685425" y="2524125"/>
            <a:ext cx="14917151" cy="433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600"/>
              </a:lnSpc>
            </a:pPr>
            <a:r>
              <a:rPr lang="en-US" sz="6000" b="1">
                <a:solidFill>
                  <a:srgbClr val="FFFFFF"/>
                </a:solidFill>
                <a:latin typeface="Avenir Bold"/>
                <a:ea typeface="Avenir Bold"/>
                <a:cs typeface="Avenir Bold"/>
                <a:sym typeface="Avenir Bold"/>
              </a:rPr>
              <a:t>HOW DO VISION TRANSFORMERS (VITS) VERSUS GAN APPROACHES SYSTEMATICALLY COMPARE FOR BREAST CANCER SUBTYPE CLASSIFICATION ON TCGA-BRCA.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29C7D559-D93D-9312-9103-4EDFC76950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68"/>
    </mc:Choice>
    <mc:Fallback>
      <p:transition spd="slow" advTm="31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8041552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028700" y="-160719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9793100" y="1339198"/>
            <a:ext cx="6726444" cy="98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8CA9AD"/>
                </a:solidFill>
                <a:latin typeface="Avenir Bold"/>
                <a:ea typeface="Avenir Bold"/>
                <a:cs typeface="Avenir Bold"/>
                <a:sym typeface="Avenir Bold"/>
              </a:rPr>
              <a:t>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17556" y="4317994"/>
            <a:ext cx="5953371" cy="445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753" lvl="1" indent="-377876" algn="l">
              <a:lnSpc>
                <a:spcPts val="3850"/>
              </a:lnSpc>
              <a:buAutoNum type="arabicPeriod"/>
            </a:pPr>
            <a:r>
              <a:rPr lang="en-US" sz="35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 Systematic and reproducible comparison</a:t>
            </a:r>
          </a:p>
          <a:p>
            <a:pPr marL="755753" lvl="1" indent="-377876" algn="l">
              <a:lnSpc>
                <a:spcPts val="3850"/>
              </a:lnSpc>
              <a:buAutoNum type="arabicPeriod"/>
            </a:pPr>
            <a:r>
              <a:rPr lang="en-US" sz="35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Comprehencive evaluation framework</a:t>
            </a:r>
          </a:p>
          <a:p>
            <a:pPr marL="755753" lvl="1" indent="-377876" algn="l">
              <a:lnSpc>
                <a:spcPts val="3850"/>
              </a:lnSpc>
              <a:buAutoNum type="arabicPeriod"/>
            </a:pPr>
            <a:r>
              <a:rPr lang="en-US" sz="35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GANs in addressing data challenges</a:t>
            </a:r>
          </a:p>
          <a:p>
            <a:pPr marL="755753" lvl="1" indent="-377876" algn="l">
              <a:lnSpc>
                <a:spcPts val="3850"/>
              </a:lnSpc>
              <a:buAutoNum type="arabicPeriod"/>
            </a:pPr>
            <a:r>
              <a:rPr lang="en-US" sz="35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Full reproducibility</a:t>
            </a:r>
          </a:p>
          <a:p>
            <a:pPr marL="755753" lvl="1" indent="-377876" algn="l">
              <a:lnSpc>
                <a:spcPts val="3850"/>
              </a:lnSpc>
              <a:buAutoNum type="arabicPeriod"/>
            </a:pPr>
            <a:r>
              <a:rPr lang="en-US" sz="3500">
                <a:solidFill>
                  <a:srgbClr val="737373"/>
                </a:solidFill>
                <a:latin typeface="Avenir"/>
                <a:ea typeface="Avenir"/>
                <a:cs typeface="Avenir"/>
                <a:sym typeface="Avenir"/>
              </a:rPr>
              <a:t>Evidence-based recommendation</a:t>
            </a:r>
          </a:p>
        </p:txBody>
      </p:sp>
      <p:pic>
        <p:nvPicPr>
          <p:cNvPr id="50" name="Audio 49">
            <a:hlinkClick r:id="" action="ppaction://media"/>
            <a:extLst>
              <a:ext uri="{FF2B5EF4-FFF2-40B4-BE49-F238E27FC236}">
                <a16:creationId xmlns:a16="http://schemas.microsoft.com/office/drawing/2014/main" id="{88C1644B-DDED-3CFA-C8B7-D355DD071B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93"/>
    </mc:Choice>
    <mc:Fallback>
      <p:transition spd="slow" advTm="64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2819</Words>
  <Application>Microsoft Office PowerPoint</Application>
  <PresentationFormat>Custom</PresentationFormat>
  <Paragraphs>173</Paragraphs>
  <Slides>22</Slides>
  <Notes>8</Notes>
  <HiddenSlides>0</HiddenSlides>
  <MMClips>22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Avenir Italics</vt:lpstr>
      <vt:lpstr>Public Sans</vt:lpstr>
      <vt:lpstr>Avenir</vt:lpstr>
      <vt:lpstr>Arial</vt:lpstr>
      <vt:lpstr>Avenir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proposal presentation</dc:title>
  <dc:creator>nima salah</dc:creator>
  <cp:lastModifiedBy>nima salah</cp:lastModifiedBy>
  <cp:revision>2</cp:revision>
  <dcterms:created xsi:type="dcterms:W3CDTF">2006-08-16T00:00:00Z</dcterms:created>
  <dcterms:modified xsi:type="dcterms:W3CDTF">2025-04-07T04:48:19Z</dcterms:modified>
  <dc:identifier>DAGjm03PZ3E</dc:identifier>
</cp:coreProperties>
</file>